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6" r:id="rId1"/>
    <p:sldMasterId id="2147483776" r:id="rId2"/>
  </p:sldMasterIdLst>
  <p:notesMasterIdLst>
    <p:notesMasterId r:id="rId47"/>
  </p:notesMasterIdLst>
  <p:sldIdLst>
    <p:sldId id="256" r:id="rId3"/>
    <p:sldId id="275" r:id="rId4"/>
    <p:sldId id="267" r:id="rId5"/>
    <p:sldId id="289" r:id="rId6"/>
    <p:sldId id="258" r:id="rId7"/>
    <p:sldId id="259" r:id="rId8"/>
    <p:sldId id="290" r:id="rId9"/>
    <p:sldId id="304" r:id="rId10"/>
    <p:sldId id="303" r:id="rId11"/>
    <p:sldId id="291" r:id="rId12"/>
    <p:sldId id="260" r:id="rId13"/>
    <p:sldId id="261" r:id="rId14"/>
    <p:sldId id="262" r:id="rId15"/>
    <p:sldId id="301" r:id="rId16"/>
    <p:sldId id="302" r:id="rId17"/>
    <p:sldId id="270" r:id="rId18"/>
    <p:sldId id="264" r:id="rId19"/>
    <p:sldId id="265" r:id="rId20"/>
    <p:sldId id="305" r:id="rId21"/>
    <p:sldId id="271" r:id="rId22"/>
    <p:sldId id="272" r:id="rId23"/>
    <p:sldId id="273" r:id="rId24"/>
    <p:sldId id="279" r:id="rId25"/>
    <p:sldId id="280" r:id="rId26"/>
    <p:sldId id="281" r:id="rId27"/>
    <p:sldId id="282" r:id="rId28"/>
    <p:sldId id="277" r:id="rId29"/>
    <p:sldId id="284" r:id="rId30"/>
    <p:sldId id="292" r:id="rId31"/>
    <p:sldId id="293" r:id="rId32"/>
    <p:sldId id="294" r:id="rId33"/>
    <p:sldId id="296" r:id="rId34"/>
    <p:sldId id="295" r:id="rId35"/>
    <p:sldId id="309" r:id="rId36"/>
    <p:sldId id="310" r:id="rId37"/>
    <p:sldId id="283" r:id="rId38"/>
    <p:sldId id="278" r:id="rId39"/>
    <p:sldId id="299" r:id="rId40"/>
    <p:sldId id="306" r:id="rId41"/>
    <p:sldId id="297" r:id="rId42"/>
    <p:sldId id="276" r:id="rId43"/>
    <p:sldId id="298" r:id="rId44"/>
    <p:sldId id="308" r:id="rId45"/>
    <p:sldId id="307" r:id="rId46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van Dam" initials="avd" lastIdx="16" clrIdx="0"/>
  <p:cmAuthor id="1" name="Evan" initials="E" lastIdx="16" clrIdx="1"/>
  <p:cmAuthor id="2" name="Ben Herila" initials="BWH" lastIdx="2" clrIdx="2"/>
  <p:cmAuthor id="3" name="Andy van Dam" initials="AvD" lastIdx="11" clrIdx="3"/>
  <p:cmAuthor id="4" name="mbyun" initials="m" lastIdx="0" clrIdx="4"/>
  <p:cmAuthor id="5" name="David Storch" initials="DS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88034" autoAdjust="0"/>
  </p:normalViewPr>
  <p:slideViewPr>
    <p:cSldViewPr>
      <p:cViewPr>
        <p:scale>
          <a:sx n="96" d="100"/>
          <a:sy n="96" d="100"/>
        </p:scale>
        <p:origin x="-404" y="-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8" y="1921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2-09-16T22:31:13.363" idx="9">
    <p:pos x="1122" y="1620"/>
    <p:text>last year we had a paper by someone at MSTF (Cohen? Zseleski? that had a composition of Jim Kajiya's and my face - what happened to it?!? Year before's slides?)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2-09-17T23:18:17.980" idx="1">
    <p:pos x="4542" y="3758"/>
    <p:text>credits/cites shouldn't be in the footer area - plse check them all
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2-09-16T22:41:40.447" idx="10">
    <p:pos x="2212" y="694"/>
    <p:text>these seem dated - have you checked on line to see what the latest systems and companies are?
also, this is an interesting new company (not autostereo, but as a counterpoint to Kinect:
http://zspace.com/about-us/
might be worth showing the short promo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2-09-16T22:41:40.447" idx="11">
    <p:pos x="2212" y="694"/>
    <p:text>these seem dated - have you checked on line to see what the latest systems and companies are?
also, this is an interesting new company (not autostereo, but as a counterpoint to Kinect:
http://zspace.com/about-us/
might be worth showing the short promo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4C435A2-1FA4-4EBD-BAC9-EA05FB71EA8E}" type="datetimeFigureOut">
              <a:rPr lang="en-US" smtClean="0"/>
              <a:pPr/>
              <a:t>9/18/2012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D52F37E-5358-4194-95C4-0DF9BDA63C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istogram_equaliza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LCD_RGB.jp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irguitar.tml.hut.fi/photos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irguitar.tml.hut.fi/photos.html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xboxrepublic.top-forum.net/kinect-f26/is-this-how-microsoft-will-fix-kinect-s-couch-problem-t5510.htm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gamesradar.com/f/kinect-an-in-depth-look-at-how-it-works/a-20100819143229334005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http://www.gadgetell.com/tech/comment/apple-officially-announces-iphone-4/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72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Images from </a:t>
            </a:r>
            <a:r>
              <a:rPr lang="en-US" smtClean="0">
                <a:hlinkClick r:id="rId3"/>
              </a:rPr>
              <a:t>http://en.wikipedia.org/wiki/Histogram_equalization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4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by Evan Wallace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4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smtClean="0">
                <a:hlinkClick r:id="rId3"/>
              </a:rPr>
              <a:t>http://commons.wikimedia.org/wiki/File:LCD_RGB.jpg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Information on Michael Black’s Commendation: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http://www.cs.brown.edu/news/2007/0423.commendation.html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Images from http://www.ivimg.com/products/vcnvr.htm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Source for Image Processing Pubs/</a:t>
            </a:r>
            <a:r>
              <a:rPr lang="en-US" dirty="0" err="1" smtClean="0">
                <a:ea typeface="ＭＳ Ｐゴシック" pitchFamily="34" charset="-128"/>
              </a:rPr>
              <a:t>Confs</a:t>
            </a:r>
            <a:r>
              <a:rPr lang="en-US" dirty="0" smtClean="0"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http://www.imageprocessingplace.com/root_files_V3/publications.htm#journals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http://iris.usc.edu/Information/Iris-Conferences.html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4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Air Guitar project: </a:t>
            </a:r>
            <a:r>
              <a:rPr lang="en-US" dirty="0" smtClean="0">
                <a:hlinkClick r:id="rId3"/>
              </a:rPr>
              <a:t>http://airguitar.tml.hut.fi/photos.html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4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Virtual Air Guitar project: </a:t>
            </a:r>
            <a:r>
              <a:rPr lang="en-US" dirty="0" smtClean="0">
                <a:hlinkClick r:id="rId3"/>
              </a:rPr>
              <a:t>http://airguitar.tml.hut.fi/photos.html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99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 </a:t>
            </a:r>
            <a:r>
              <a:rPr lang="en-US" dirty="0" smtClean="0">
                <a:hlinkClick r:id="rId3"/>
              </a:rPr>
              <a:t>http://xboxrepublic.top-forum.net/kinect-f26/is-this-how-microsoft-will-fix-kinect-s-couch-problem-t5510.htm</a:t>
            </a:r>
            <a:r>
              <a:rPr lang="en-US" dirty="0" smtClean="0"/>
              <a:t> and </a:t>
            </a:r>
            <a:r>
              <a:rPr lang="en-US" dirty="0" smtClean="0">
                <a:hlinkClick r:id="rId4"/>
              </a:rPr>
              <a:t>http://www.gamesradar.com/f/kinect-an-in-depth-look-at-how-it-works/a-20100819143229334005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43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by Evan Wallace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by Evan Wallace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2F37E-5358-4194-95C4-0DF9BDA63CA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0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2" y="2736056"/>
            <a:ext cx="8229599" cy="960120"/>
          </a:xfrm>
          <a:prstGeom prst="rect">
            <a:avLst/>
          </a:prstGeom>
        </p:spPr>
        <p:txBody>
          <a:bodyPr anchor="b" anchorCtr="0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2" y="3786188"/>
            <a:ext cx="8229600" cy="514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457201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1" name="Straight Connector 10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2" y="2736056"/>
            <a:ext cx="8229599" cy="960120"/>
          </a:xfrm>
          <a:prstGeom prst="rect">
            <a:avLst/>
          </a:prstGeom>
        </p:spPr>
        <p:txBody>
          <a:bodyPr anchor="b" anchorCtr="0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2" y="3786188"/>
            <a:ext cx="8229600" cy="514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457201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Straight Connector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9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Image Processing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>
            <p:custDataLst>
              <p:tags r:id="rId6"/>
            </p:custDataLst>
          </p:nvPr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0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  <p:custDataLst>
              <p:tags r:id="rId5"/>
            </p:custDataLst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5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  <p:custDataLst>
              <p:tags r:id="rId2"/>
            </p:custDataLst>
          </p:nvPr>
        </p:nvSpPr>
        <p:spPr>
          <a:xfrm>
            <a:off x="4648202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  <p:custDataLst>
              <p:tags r:id="rId6"/>
            </p:custDataLst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42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traight Connector 5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4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traight Connector 4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Andries van Dam</a:t>
            </a:r>
            <a:endParaRPr 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6324600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  <p:custDataLst>
              <p:tags r:id="rId5"/>
            </p:custDataLst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57200" y="4800601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68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Image Processing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4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Image Processing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>
            <p:custDataLst>
              <p:tags r:id="rId6"/>
            </p:custDataLst>
          </p:nvPr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  <p:custDataLst>
              <p:tags r:id="rId5"/>
            </p:custDataLst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  <p:custDataLst>
              <p:tags r:id="rId2"/>
            </p:custDataLst>
          </p:nvPr>
        </p:nvSpPr>
        <p:spPr>
          <a:xfrm>
            <a:off x="4648202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  <p:custDataLst>
              <p:tags r:id="rId6"/>
            </p:custDataLst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traight Connector 5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6324600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  <p:custDataLst>
              <p:tags r:id="rId5"/>
            </p:custDataLst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57200" y="4800601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Image Processing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6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ags" Target="../tags/tag60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6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ags" Target="../tags/tag59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6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| </a:t>
            </a:r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b="0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2135872" y="4800601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>
            <p:custDataLst>
              <p:tags r:id="rId19"/>
            </p:custDataLst>
          </p:nvPr>
        </p:nvSpPr>
        <p:spPr>
          <a:xfrm>
            <a:off x="457200" y="4800601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Andries van Dam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58" r:id="rId10"/>
    <p:sldLayoutId id="2147483760" r:id="rId11"/>
    <p:sldLayoutId id="2147483761" r:id="rId12"/>
    <p:sldLayoutId id="2147483762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kern="1000" spc="1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Droid Sans"/>
                <a:cs typeface="Segoe UI" pitchFamily="34" charset="0"/>
              </a:rPr>
              <a:t>CS123 | INTRODUCTION TO COMPUTER GRAPHICS</a:t>
            </a:r>
            <a:endParaRPr lang="en-US" kern="1000" spc="100" dirty="0">
              <a:solidFill>
                <a:prstClr val="black">
                  <a:lumMod val="50000"/>
                  <a:lumOff val="50000"/>
                </a:prstClr>
              </a:solidFill>
              <a:latin typeface="Droid Sans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2135872" y="4800601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>
            <p:custDataLst>
              <p:tags r:id="rId15"/>
            </p:custDataLst>
          </p:nvPr>
        </p:nvSpPr>
        <p:spPr>
          <a:xfrm>
            <a:off x="457200" y="4800601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Droid Sans"/>
              </a:rPr>
              <a:t>Andries van Dam</a:t>
            </a: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Droid Sans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5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4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el.com/servlet/Satellite/us/en/Product/116655388578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usa.autodesk.com/adsk/servlet/pc/index?siteID=123112&amp;id=13577897" TargetMode="External"/><Relationship Id="rId5" Type="http://schemas.openxmlformats.org/officeDocument/2006/relationships/hyperlink" Target="http://renderman.pixar.com/" TargetMode="External"/><Relationship Id="rId4" Type="http://schemas.openxmlformats.org/officeDocument/2006/relationships/hyperlink" Target="http://www.photoshop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image" Target="../media/image28.jpe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grail.cs.washington.edu/projects/photomontage/" TargetMode="Externa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http://grail.cs.washington.edu/projects/photomontag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IAmyoEpV5c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15.xml"/><Relationship Id="rId1" Type="http://schemas.openxmlformats.org/officeDocument/2006/relationships/video" Target="http://www.youtube.com/v/FIAmyoEpV5c?fs=1&amp;hl=en_U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rown.edu/exploratories/freeSoftware/repository/edu/brown/cs/exploratories/applets/sampling/introduction_to_sampling_guid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5" Type="http://schemas.openxmlformats.org/officeDocument/2006/relationships/comments" Target="../comments/comment2.xml"/><Relationship Id="rId4" Type="http://schemas.openxmlformats.org/officeDocument/2006/relationships/image" Target="../media/image7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zspace.com/about-zspac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6" Type="http://schemas.openxmlformats.org/officeDocument/2006/relationships/comments" Target="../comments/commen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Processing &amp; Antialiasing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 I (Overview and Examples)</a:t>
            </a:r>
            <a:endParaRPr lang="en-US" dirty="0"/>
          </a:p>
        </p:txBody>
      </p:sp>
      <p:pic>
        <p:nvPicPr>
          <p:cNvPr id="7170" name="Picture 2" descr="iPhone 4 Pixel Comparis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3" t="15339" r="10229" b="21534"/>
          <a:stretch/>
        </p:blipFill>
        <p:spPr bwMode="auto">
          <a:xfrm>
            <a:off x="609600" y="1085850"/>
            <a:ext cx="4038600" cy="15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62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1" y="1047750"/>
                <a:ext cx="4485925" cy="3657600"/>
              </a:xfrm>
            </p:spPr>
            <p:txBody>
              <a:bodyPr>
                <a:normAutofit fontScale="55000" lnSpcReduction="20000"/>
              </a:bodyPr>
              <a:lstStyle/>
              <a:p>
                <a:pPr marL="182880">
                  <a:spcAft>
                    <a:spcPts val="600"/>
                  </a:spcAft>
                </a:pPr>
                <a:r>
                  <a:rPr lang="en-US" sz="2400" dirty="0"/>
                  <a:t>Continuous image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700" dirty="0"/>
                  <a:t>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70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700" dirty="0"/>
                  <a:t> to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ℝ</m:t>
                    </m:r>
                  </m:oMath>
                </a14:m>
                <a:endParaRPr lang="en-US" sz="2700" dirty="0"/>
              </a:p>
              <a:p>
                <a:pPr lvl="1">
                  <a:spcAft>
                    <a:spcPts val="600"/>
                  </a:spcAft>
                </a:pPr>
                <a:r>
                  <a:rPr lang="en-US" sz="2700" dirty="0"/>
                  <a:t>How images are in the real world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700" dirty="0"/>
                  <a:t>“Continuous” refers to the domain, not the values (discontinuities could still exist)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Example: Gaussian distribution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70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en-US" sz="270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700" dirty="0"/>
                  <a:t> are the center of the Gaussian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𝑢</m:t>
                    </m:r>
                    <m:r>
                      <a:rPr lang="en-US" sz="270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/>
                          </a:rPr>
                          <m:t>ℤ</m:t>
                        </m:r>
                      </m:e>
                      <m:sup>
                        <m:r>
                          <a:rPr lang="en-US" sz="270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700">
                        <a:latin typeface="Cambria Math"/>
                      </a:rPr>
                      <m:t>→</m:t>
                    </m:r>
                    <m:r>
                      <a:rPr lang="en-US" sz="2700">
                        <a:latin typeface="Cambria Math"/>
                      </a:rPr>
                      <m:t>ℝ</m:t>
                    </m:r>
                  </m:oMath>
                </a14:m>
                <a:r>
                  <a:rPr lang="en-US" sz="2700" dirty="0"/>
                  <a:t>,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7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/>
                          </a:rPr>
                          <m:t>𝑖</m:t>
                        </m:r>
                        <m:r>
                          <a:rPr lang="en-US" sz="2700">
                            <a:latin typeface="Cambria Math"/>
                          </a:rPr>
                          <m:t>,</m:t>
                        </m:r>
                        <m:r>
                          <a:rPr lang="en-US" sz="270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7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70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70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70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7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70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700">
                                <a:latin typeface="Cambria Math"/>
                              </a:rPr>
                              <m:t>(</m:t>
                            </m:r>
                            <m:r>
                              <a:rPr lang="en-US" sz="270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70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700">
                                    <a:latin typeface="Cambria Math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270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70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7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27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𝑣</m:t>
                    </m:r>
                    <m:r>
                      <a:rPr lang="en-US" sz="270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sz="270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700">
                        <a:latin typeface="Cambria Math"/>
                      </a:rPr>
                      <m:t>→</m:t>
                    </m:r>
                    <m:r>
                      <a:rPr lang="en-US" sz="2700">
                        <a:latin typeface="Cambria Math"/>
                      </a:rPr>
                      <m:t>ℝ</m:t>
                    </m:r>
                  </m:oMath>
                </a14:m>
                <a:r>
                  <a:rPr lang="en-US" sz="2700" dirty="0"/>
                  <a:t>,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7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/>
                          </a:rPr>
                          <m:t>𝑖</m:t>
                        </m:r>
                        <m:r>
                          <a:rPr lang="en-US" sz="2700">
                            <a:latin typeface="Cambria Math"/>
                          </a:rPr>
                          <m:t>,</m:t>
                        </m:r>
                        <m:r>
                          <a:rPr lang="en-US" sz="270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7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70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70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70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7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70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700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700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7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sz="2700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70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270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7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7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/>
                          </a:rPr>
                          <m:t>𝑛</m:t>
                        </m:r>
                        <m:r>
                          <a:rPr lang="en-US" sz="2700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700">
                        <a:latin typeface="Cambria Math"/>
                      </a:rPr>
                      <m:t>/2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700" dirty="0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en-US" sz="2700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7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7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/>
                          </a:rPr>
                          <m:t>𝑘</m:t>
                        </m:r>
                        <m:r>
                          <a:rPr lang="en-US" sz="2700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700">
                        <a:latin typeface="Cambria Math"/>
                      </a:rPr>
                      <m:t>/2</m:t>
                    </m:r>
                  </m:oMath>
                </a14:m>
                <a:r>
                  <a:rPr lang="en-US" sz="2700" dirty="0"/>
                  <a:t>      (n odd)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700" dirty="0"/>
                  <a:t>Here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𝑛</m:t>
                    </m:r>
                    <m:r>
                      <a:rPr lang="en-US" sz="2700">
                        <a:latin typeface="Cambria Math"/>
                      </a:rPr>
                      <m:t>=11</m:t>
                    </m:r>
                  </m:oMath>
                </a14:m>
                <a:r>
                  <a:rPr lang="en-US" sz="2700" dirty="0"/>
                  <a:t> and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/>
                      </a:rPr>
                      <m:t>𝑘</m:t>
                    </m:r>
                    <m:r>
                      <a:rPr lang="en-US" sz="2700">
                        <a:latin typeface="Cambria Math"/>
                      </a:rPr>
                      <m:t>=11</m:t>
                    </m:r>
                  </m:oMath>
                </a14:m>
                <a:endParaRPr lang="en-US" sz="27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1" y="1047750"/>
                <a:ext cx="4485925" cy="3657600"/>
              </a:xfrm>
              <a:blipFill rotWithShape="1">
                <a:blip r:embed="rId3"/>
                <a:stretch>
                  <a:fillRect t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Discrete Images vs. Continuous Images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829907" y="1678131"/>
            <a:ext cx="4271488" cy="2274559"/>
            <a:chOff x="4635986" y="3416710"/>
            <a:chExt cx="4271487" cy="3032742"/>
          </a:xfrm>
        </p:grpSpPr>
        <p:grpSp>
          <p:nvGrpSpPr>
            <p:cNvPr id="19" name="Group 18"/>
            <p:cNvGrpSpPr/>
            <p:nvPr/>
          </p:nvGrpSpPr>
          <p:grpSpPr>
            <a:xfrm>
              <a:off x="4709117" y="3788070"/>
              <a:ext cx="3553286" cy="2661382"/>
              <a:chOff x="2009312" y="2005729"/>
              <a:chExt cx="3553286" cy="2661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2514598" y="4174669"/>
                    <a:ext cx="3048000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Continuous </a:t>
                    </a:r>
                    <a:r>
                      <a:rPr lang="en-US" dirty="0"/>
                      <a:t>image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598" y="4174669"/>
                    <a:ext cx="3048000" cy="492442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t="-10000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9312" y="2005729"/>
                <a:ext cx="2077375" cy="1810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7198" y="2306313"/>
                <a:ext cx="1295400" cy="16572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0" name="Right Brace 39"/>
            <p:cNvSpPr/>
            <p:nvPr/>
          </p:nvSpPr>
          <p:spPr>
            <a:xfrm rot="6133440">
              <a:off x="5518740" y="4686884"/>
              <a:ext cx="190726" cy="1667786"/>
            </a:xfrm>
            <a:prstGeom prst="rightBrace">
              <a:avLst>
                <a:gd name="adj1" fmla="val 63888"/>
                <a:gd name="adj2" fmla="val 69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Brace 40"/>
            <p:cNvSpPr/>
            <p:nvPr/>
          </p:nvSpPr>
          <p:spPr>
            <a:xfrm rot="2844770" flipH="1">
              <a:off x="5021882" y="4300010"/>
              <a:ext cx="119813" cy="891606"/>
            </a:xfrm>
            <a:prstGeom prst="rightBrace">
              <a:avLst>
                <a:gd name="adj1" fmla="val 63888"/>
                <a:gd name="adj2" fmla="val 5072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722770" y="4425249"/>
                  <a:ext cx="36933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70" y="4425249"/>
                  <a:ext cx="368178" cy="369332"/>
                </a:xfrm>
                <a:prstGeom prst="rect">
                  <a:avLst/>
                </a:prstGeom>
                <a:blipFill rotWithShape="1">
                  <a:blip r:embed="rId1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026580" y="5421375"/>
                  <a:ext cx="372986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6580" y="5421375"/>
                  <a:ext cx="368178" cy="369332"/>
                </a:xfrm>
                <a:prstGeom prst="rect">
                  <a:avLst/>
                </a:prstGeom>
                <a:blipFill rotWithShape="1">
                  <a:blip r:embed="rId1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ight Brace 43"/>
            <p:cNvSpPr/>
            <p:nvPr/>
          </p:nvSpPr>
          <p:spPr>
            <a:xfrm rot="5400000" flipH="1">
              <a:off x="7495213" y="3263048"/>
              <a:ext cx="242168" cy="1292211"/>
            </a:xfrm>
            <a:prstGeom prst="rightBrace">
              <a:avLst>
                <a:gd name="adj1" fmla="val 63888"/>
                <a:gd name="adj2" fmla="val 501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/>
            <p:cNvSpPr/>
            <p:nvPr/>
          </p:nvSpPr>
          <p:spPr>
            <a:xfrm rot="10800000" flipH="1">
              <a:off x="8340478" y="4087940"/>
              <a:ext cx="174318" cy="1739459"/>
            </a:xfrm>
            <a:prstGeom prst="rightBrace">
              <a:avLst>
                <a:gd name="adj1" fmla="val 63888"/>
                <a:gd name="adj2" fmla="val 501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431879" y="4725358"/>
                  <a:ext cx="475594" cy="492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1879" y="4725358"/>
                  <a:ext cx="475594" cy="49244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7429804" y="3416710"/>
                  <a:ext cx="372986" cy="492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804" y="3416710"/>
                  <a:ext cx="372986" cy="492442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652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23950"/>
            <a:ext cx="5181600" cy="3429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stages are</a:t>
            </a:r>
          </a:p>
          <a:p>
            <a:pPr lvl="1"/>
            <a:r>
              <a:rPr lang="en-US" dirty="0" smtClean="0"/>
              <a:t>Image </a:t>
            </a:r>
            <a:r>
              <a:rPr lang="en-US" dirty="0" err="1" smtClean="0"/>
              <a:t>acquisisition</a:t>
            </a:r>
            <a:r>
              <a:rPr lang="en-US" dirty="0"/>
              <a:t> </a:t>
            </a:r>
            <a:r>
              <a:rPr lang="en-US" dirty="0" smtClean="0"/>
              <a:t>– how we obtain images in the first place</a:t>
            </a:r>
          </a:p>
          <a:p>
            <a:pPr lvl="1"/>
            <a:r>
              <a:rPr lang="en-US" dirty="0" smtClean="0"/>
              <a:t>Preprocessing – any effects applied before mapping (e.g. crop, mask, filter)</a:t>
            </a:r>
          </a:p>
          <a:p>
            <a:pPr lvl="1"/>
            <a:r>
              <a:rPr lang="en-US" dirty="0" smtClean="0"/>
              <a:t>Mapping – catch-all stage involving image transformations or image composition</a:t>
            </a:r>
          </a:p>
          <a:p>
            <a:pPr lvl="1"/>
            <a:r>
              <a:rPr lang="en-US" dirty="0" err="1" smtClean="0"/>
              <a:t>Postprocessing</a:t>
            </a:r>
            <a:r>
              <a:rPr lang="en-US" dirty="0" smtClean="0"/>
              <a:t> – any effects applied after mapping (e.g. texturizing, color remapping)</a:t>
            </a:r>
          </a:p>
          <a:p>
            <a:pPr lvl="1"/>
            <a:r>
              <a:rPr lang="en-US" dirty="0" smtClean="0"/>
              <a:t>Output – printing or displaying on a screen</a:t>
            </a:r>
          </a:p>
          <a:p>
            <a:r>
              <a:rPr lang="en-US" dirty="0" smtClean="0"/>
              <a:t>Stages are sometimes skipped</a:t>
            </a:r>
          </a:p>
          <a:p>
            <a:r>
              <a:rPr lang="en-US" dirty="0" smtClean="0"/>
              <a:t>The middle stages are often interlaced</a:t>
            </a:r>
            <a:endParaRPr lang="en-US" dirty="0"/>
          </a:p>
        </p:txBody>
      </p:sp>
      <p:pic>
        <p:nvPicPr>
          <p:cNvPr id="8" name="Content Placeholder 7" descr="005-blurred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1" y="1028700"/>
            <a:ext cx="1574191" cy="36004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Five Stages of 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54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38600" cy="3600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Image Synthesis</a:t>
            </a:r>
          </a:p>
          <a:p>
            <a:pPr lvl="1"/>
            <a:r>
              <a:rPr lang="en-US" dirty="0" smtClean="0"/>
              <a:t>Images created by a computer</a:t>
            </a:r>
          </a:p>
          <a:p>
            <a:pPr lvl="1"/>
            <a:r>
              <a:rPr lang="en-US" dirty="0" smtClean="0"/>
              <a:t>Painted in 2D</a:t>
            </a:r>
          </a:p>
          <a:p>
            <a:pPr lvl="2"/>
            <a:r>
              <a:rPr lang="en-US" dirty="0" smtClean="0"/>
              <a:t>Corel Painter  (</a:t>
            </a:r>
            <a:r>
              <a:rPr lang="en-US" dirty="0" smtClean="0">
                <a:hlinkClick r:id="rId3"/>
              </a:rPr>
              <a:t>website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Photoshop (</a:t>
            </a:r>
            <a:r>
              <a:rPr lang="en-US" dirty="0" smtClean="0">
                <a:hlinkClick r:id="rId4"/>
              </a:rPr>
              <a:t>website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Rendered from 3D geometry</a:t>
            </a:r>
          </a:p>
          <a:p>
            <a:pPr lvl="2"/>
            <a:r>
              <a:rPr lang="en-US" dirty="0" smtClean="0"/>
              <a:t>Pixar’s </a:t>
            </a:r>
            <a:r>
              <a:rPr lang="en-US" dirty="0" err="1" smtClean="0"/>
              <a:t>RenderMan</a:t>
            </a:r>
            <a:r>
              <a:rPr lang="en-US" dirty="0" smtClean="0"/>
              <a:t> (</a:t>
            </a:r>
            <a:r>
              <a:rPr lang="en-US" dirty="0" smtClean="0">
                <a:hlinkClick r:id="rId5"/>
              </a:rPr>
              <a:t>website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Autodesk’s Maya (</a:t>
            </a:r>
            <a:r>
              <a:rPr lang="en-US" dirty="0" smtClean="0">
                <a:hlinkClick r:id="rId6"/>
              </a:rPr>
              <a:t>website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Your CS123 projects</a:t>
            </a:r>
          </a:p>
          <a:p>
            <a:pPr lvl="1"/>
            <a:r>
              <a:rPr lang="en-US" dirty="0" smtClean="0"/>
              <a:t>Procedurally textured</a:t>
            </a:r>
          </a:p>
          <a:p>
            <a:pPr lvl="2"/>
            <a:r>
              <a:rPr lang="en-US" dirty="0" smtClean="0"/>
              <a:t>Generated images intended to mimic their natural counterparts</a:t>
            </a:r>
          </a:p>
          <a:p>
            <a:pPr lvl="2"/>
            <a:r>
              <a:rPr lang="en-US" dirty="0" smtClean="0"/>
              <a:t>E.g. procedural wood grain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48200" y="914400"/>
            <a:ext cx="4038600" cy="3600450"/>
          </a:xfrm>
        </p:spPr>
        <p:txBody>
          <a:bodyPr/>
          <a:lstStyle/>
          <a:p>
            <a:r>
              <a:rPr lang="en-US" dirty="0" smtClean="0"/>
              <a:t>Image Capture</a:t>
            </a:r>
          </a:p>
          <a:p>
            <a:pPr lvl="1"/>
            <a:r>
              <a:rPr lang="en-US" dirty="0" smtClean="0"/>
              <a:t>Images from the “real world”</a:t>
            </a:r>
          </a:p>
          <a:p>
            <a:pPr lvl="1"/>
            <a:r>
              <a:rPr lang="en-US" dirty="0" smtClean="0"/>
              <a:t>Information must be digitized from an analog signal</a:t>
            </a:r>
          </a:p>
          <a:p>
            <a:pPr lvl="1"/>
            <a:r>
              <a:rPr lang="en-US" dirty="0" smtClean="0"/>
              <a:t>Common capture methods:</a:t>
            </a:r>
          </a:p>
          <a:p>
            <a:pPr lvl="2"/>
            <a:r>
              <a:rPr lang="en-US" dirty="0" smtClean="0"/>
              <a:t>Digital camera</a:t>
            </a:r>
          </a:p>
          <a:p>
            <a:pPr lvl="2"/>
            <a:r>
              <a:rPr lang="en-US" dirty="0" smtClean="0"/>
              <a:t>Satellite data</a:t>
            </a:r>
          </a:p>
          <a:p>
            <a:pPr lvl="2"/>
            <a:r>
              <a:rPr lang="en-US" dirty="0" smtClean="0"/>
              <a:t>Drum scanner</a:t>
            </a:r>
          </a:p>
          <a:p>
            <a:pPr lvl="2"/>
            <a:r>
              <a:rPr lang="en-US" dirty="0" smtClean="0"/>
              <a:t>Flatbed photo scanner</a:t>
            </a:r>
          </a:p>
          <a:p>
            <a:pPr lvl="2"/>
            <a:r>
              <a:rPr lang="en-US" dirty="0" smtClean="0"/>
              <a:t>Frames from video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Stage 1: Image Acquisition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4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742950"/>
            <a:ext cx="5029200" cy="36004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Each source image is adjusted to fit a given tone, size, shape, etc., to match a desired quality or to match other images</a:t>
            </a:r>
          </a:p>
          <a:p>
            <a:r>
              <a:rPr lang="en-US" dirty="0" smtClean="0"/>
              <a:t>Can make a set of dissimilar images appear similar (if they are to be composited later), or make similar parts of an image appear dissimilar (such as contrast enhancement)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Stage 2: Preprocessing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638800" y="514350"/>
            <a:ext cx="3043094" cy="2121140"/>
            <a:chOff x="3507434" y="1767484"/>
            <a:chExt cx="2232561" cy="2074894"/>
          </a:xfrm>
        </p:grpSpPr>
        <p:pic>
          <p:nvPicPr>
            <p:cNvPr id="15" name="Picture 2" descr="File:Unequalized Hawkes Bay NZ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b="24470"/>
            <a:stretch/>
          </p:blipFill>
          <p:spPr bwMode="auto">
            <a:xfrm>
              <a:off x="3507434" y="1767484"/>
              <a:ext cx="2232561" cy="166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507434" y="3432009"/>
              <a:ext cx="2232561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Original</a:t>
              </a:r>
              <a:endParaRPr 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38800" y="2589311"/>
            <a:ext cx="3043093" cy="2004301"/>
            <a:chOff x="3507435" y="4360264"/>
            <a:chExt cx="2232561" cy="1960603"/>
          </a:xfrm>
        </p:grpSpPr>
        <p:pic>
          <p:nvPicPr>
            <p:cNvPr id="18" name="Picture 4" descr="File:Equalized Hawkes Bay NZ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b="24697"/>
            <a:stretch/>
          </p:blipFill>
          <p:spPr bwMode="auto">
            <a:xfrm>
              <a:off x="3507435" y="4360264"/>
              <a:ext cx="2232560" cy="165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507435" y="6019800"/>
              <a:ext cx="2232561" cy="301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Adjusted </a:t>
              </a:r>
              <a:r>
                <a:rPr lang="en-US" sz="1400" dirty="0" err="1" smtClean="0"/>
                <a:t>grayscale</a:t>
              </a:r>
              <a:r>
                <a:rPr lang="en-US" sz="1400" dirty="0" smtClean="0"/>
                <a:t> curve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9846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2296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Preprocessing techniques include:</a:t>
            </a:r>
          </a:p>
          <a:p>
            <a:pPr lvl="1"/>
            <a:r>
              <a:rPr lang="en-US" dirty="0"/>
              <a:t>Adjusting color or </a:t>
            </a:r>
            <a:r>
              <a:rPr lang="en-US" dirty="0" err="1"/>
              <a:t>grayscale</a:t>
            </a:r>
            <a:r>
              <a:rPr lang="en-US" dirty="0"/>
              <a:t> </a:t>
            </a:r>
            <a:r>
              <a:rPr lang="en-US" dirty="0" smtClean="0"/>
              <a:t>curve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Cropping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Masking (cutting out part of an image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Blurring and sharpening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Edge detection/enhancement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Filtering and </a:t>
            </a:r>
            <a:r>
              <a:rPr lang="en-US" dirty="0" smtClean="0"/>
              <a:t>antialiasing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Scaling up (super sampling) or scaling down (sub sampling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2: Preprocessing (continued)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640551" y="1015731"/>
            <a:ext cx="2815800" cy="684000"/>
            <a:chOff x="5791200" y="1678800"/>
            <a:chExt cx="2815800" cy="912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1678983"/>
              <a:ext cx="1368000" cy="911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1678800"/>
              <a:ext cx="1368000" cy="912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640551" y="2162589"/>
            <a:ext cx="3276601" cy="514350"/>
            <a:chOff x="4191000" y="3245792"/>
            <a:chExt cx="4191000" cy="75146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3253497"/>
              <a:ext cx="991677" cy="7437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3245792"/>
              <a:ext cx="986572" cy="75146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3253498"/>
              <a:ext cx="990600" cy="74375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400" y="3253497"/>
              <a:ext cx="990600" cy="743757"/>
            </a:xfrm>
            <a:prstGeom prst="rect">
              <a:avLst/>
            </a:prstGeom>
          </p:spPr>
        </p:pic>
      </p:grpSp>
      <p:pic>
        <p:nvPicPr>
          <p:cNvPr id="8" name="Picture 7" descr="E:\lectures\plus_filtered.png"/>
          <p:cNvPicPr>
            <a:picLocks noChangeAspect="1" noChangeArrowheads="1"/>
          </p:cNvPicPr>
          <p:nvPr/>
        </p:nvPicPr>
        <p:blipFill>
          <a:blip r:embed="rId8" cstate="print"/>
          <a:srcRect l="11550" t="18207" r="7700" b="26009"/>
          <a:stretch>
            <a:fillRect/>
          </a:stretch>
        </p:blipFill>
        <p:spPr bwMode="auto">
          <a:xfrm>
            <a:off x="3581400" y="3486150"/>
            <a:ext cx="3493951" cy="62865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2362200" y="1705389"/>
            <a:ext cx="1600201" cy="457200"/>
            <a:chOff x="2286000" y="2286000"/>
            <a:chExt cx="1752600" cy="777240"/>
          </a:xfrm>
        </p:grpSpPr>
        <p:pic>
          <p:nvPicPr>
            <p:cNvPr id="21" name="Picture 20" descr="E:\crop_post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562014" y="2286000"/>
              <a:ext cx="476586" cy="777240"/>
            </a:xfrm>
            <a:prstGeom prst="rect">
              <a:avLst/>
            </a:prstGeom>
            <a:noFill/>
          </p:spPr>
        </p:pic>
        <p:pic>
          <p:nvPicPr>
            <p:cNvPr id="22" name="Picture 21" descr="E:\crop_pre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286000" y="2286000"/>
              <a:ext cx="1165860" cy="777240"/>
            </a:xfrm>
            <a:prstGeom prst="rect">
              <a:avLst/>
            </a:prstGeom>
            <a:noFill/>
          </p:spPr>
        </p:pic>
      </p:grpSp>
      <p:grpSp>
        <p:nvGrpSpPr>
          <p:cNvPr id="10" name="Group 9"/>
          <p:cNvGrpSpPr/>
          <p:nvPr/>
        </p:nvGrpSpPr>
        <p:grpSpPr>
          <a:xfrm>
            <a:off x="4267201" y="2800350"/>
            <a:ext cx="3047999" cy="571500"/>
            <a:chOff x="4267200" y="3505200"/>
            <a:chExt cx="3733800" cy="761225"/>
          </a:xfrm>
        </p:grpSpPr>
        <p:pic>
          <p:nvPicPr>
            <p:cNvPr id="18" name="Picture 17" descr="C:\Users\mbyun\Desktop\cute-animals-13_sharp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58000" y="3505200"/>
              <a:ext cx="1143000" cy="761225"/>
            </a:xfrm>
            <a:prstGeom prst="rect">
              <a:avLst/>
            </a:prstGeom>
            <a:noFill/>
          </p:spPr>
        </p:pic>
        <p:pic>
          <p:nvPicPr>
            <p:cNvPr id="19" name="Picture 18" descr="C:\Users\mbyun\Desktop\cute-animals-13_blur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267200" y="3505200"/>
              <a:ext cx="1143000" cy="761224"/>
            </a:xfrm>
            <a:prstGeom prst="rect">
              <a:avLst/>
            </a:prstGeom>
            <a:noFill/>
          </p:spPr>
        </p:pic>
        <p:pic>
          <p:nvPicPr>
            <p:cNvPr id="20" name="Picture 19" descr="C:\Users\mbyun\Desktop\cute-animals-13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562601" y="3505200"/>
              <a:ext cx="1143000" cy="76122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7456351" y="2800350"/>
            <a:ext cx="1066800" cy="1257300"/>
            <a:chOff x="6934200" y="3505200"/>
            <a:chExt cx="1371600" cy="1981200"/>
          </a:xfrm>
        </p:grpSpPr>
        <p:pic>
          <p:nvPicPr>
            <p:cNvPr id="16" name="Picture 15" descr="C:\Users\mbyun\Desktop\71534219_edge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934200" y="4572000"/>
              <a:ext cx="1371600" cy="914400"/>
            </a:xfrm>
            <a:prstGeom prst="rect">
              <a:avLst/>
            </a:prstGeom>
            <a:noFill/>
          </p:spPr>
        </p:pic>
        <p:pic>
          <p:nvPicPr>
            <p:cNvPr id="17" name="Picture 16" descr="C:\Users\mbyun\Desktop\71534219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934200" y="3505200"/>
              <a:ext cx="1371600" cy="914400"/>
            </a:xfrm>
            <a:prstGeom prst="rect">
              <a:avLst/>
            </a:prstGeom>
            <a:noFill/>
          </p:spPr>
        </p:pic>
      </p:grpSp>
      <p:grpSp>
        <p:nvGrpSpPr>
          <p:cNvPr id="12" name="Group 11"/>
          <p:cNvGrpSpPr/>
          <p:nvPr/>
        </p:nvGrpSpPr>
        <p:grpSpPr>
          <a:xfrm>
            <a:off x="7075351" y="4114801"/>
            <a:ext cx="1447800" cy="592769"/>
            <a:chOff x="7010400" y="5486400"/>
            <a:chExt cx="1447800" cy="790359"/>
          </a:xfrm>
        </p:grpSpPr>
        <p:pic>
          <p:nvPicPr>
            <p:cNvPr id="13" name="Picture 12" descr="C:\Users\mbyun\Desktop\dv1595073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7010400" y="5715000"/>
              <a:ext cx="235091" cy="304800"/>
            </a:xfrm>
            <a:prstGeom prst="rect">
              <a:avLst/>
            </a:prstGeom>
            <a:noFill/>
          </p:spPr>
        </p:pic>
        <p:pic>
          <p:nvPicPr>
            <p:cNvPr id="14" name="Picture 13" descr="C:\Users\mbyun\Desktop\dv1595073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315200" y="5579431"/>
              <a:ext cx="457200" cy="592769"/>
            </a:xfrm>
            <a:prstGeom prst="rect">
              <a:avLst/>
            </a:prstGeom>
            <a:noFill/>
          </p:spPr>
        </p:pic>
        <p:pic>
          <p:nvPicPr>
            <p:cNvPr id="15" name="Picture 14" descr="C:\Users\mbyun\Desktop\dv1595073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7848600" y="5486400"/>
              <a:ext cx="609600" cy="79035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914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229600" cy="3600450"/>
          </a:xfrm>
        </p:spPr>
        <p:txBody>
          <a:bodyPr/>
          <a:lstStyle/>
          <a:p>
            <a:r>
              <a:rPr lang="en-US" dirty="0"/>
              <a:t>Notes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/>
            <a:r>
              <a:rPr lang="en-US" dirty="0"/>
              <a:t>Blurring, sharpening, and edge detection can also be </a:t>
            </a:r>
            <a:r>
              <a:rPr lang="en-US" dirty="0" err="1"/>
              <a:t>postprocessing</a:t>
            </a:r>
            <a:r>
              <a:rPr lang="en-US" dirty="0"/>
              <a:t> </a:t>
            </a:r>
            <a:r>
              <a:rPr lang="en-US" dirty="0" smtClean="0"/>
              <a:t>techniques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preprocessing algorithms are not followed by mapping, others that involve resampling the image may be interlaced with mapping: filtering is done this way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2: Preprocessing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876800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Mapping is a catch-all stage where several images are combined, or geometric transformations are applied</a:t>
            </a:r>
          </a:p>
          <a:p>
            <a:r>
              <a:rPr lang="en-US" dirty="0" smtClean="0"/>
              <a:t>Transformations include:</a:t>
            </a:r>
          </a:p>
          <a:p>
            <a:pPr lvl="1"/>
            <a:r>
              <a:rPr lang="en-US" dirty="0" smtClean="0"/>
              <a:t>Rotating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Shearing</a:t>
            </a:r>
          </a:p>
          <a:p>
            <a:pPr lvl="1"/>
            <a:r>
              <a:rPr lang="en-US" dirty="0" smtClean="0"/>
              <a:t>Warping</a:t>
            </a:r>
          </a:p>
          <a:p>
            <a:pPr lvl="1"/>
            <a:r>
              <a:rPr lang="en-US" dirty="0" smtClean="0"/>
              <a:t>Feature-based morphing</a:t>
            </a:r>
          </a:p>
          <a:p>
            <a:r>
              <a:rPr lang="en-US" dirty="0" smtClean="0"/>
              <a:t>Compositing:</a:t>
            </a:r>
          </a:p>
          <a:p>
            <a:pPr lvl="1"/>
            <a:r>
              <a:rPr lang="en-US" dirty="0" smtClean="0"/>
              <a:t>Basic image overlay</a:t>
            </a:r>
          </a:p>
          <a:p>
            <a:pPr lvl="1"/>
            <a:r>
              <a:rPr lang="en-US" dirty="0" smtClean="0"/>
              <a:t>Smooth blending with alpha channels</a:t>
            </a:r>
          </a:p>
          <a:p>
            <a:pPr lvl="1"/>
            <a:r>
              <a:rPr lang="en-US" dirty="0" smtClean="0"/>
              <a:t>Poisson image blending</a:t>
            </a:r>
          </a:p>
          <a:p>
            <a:pPr lvl="2"/>
            <a:r>
              <a:rPr lang="en-US" dirty="0" smtClean="0"/>
              <a:t>Seamlessly transfers “details” (like edges) from part of one image to another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3: Mapping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48400" y="2428771"/>
            <a:ext cx="1961296" cy="2047979"/>
            <a:chOff x="4556845" y="2152650"/>
            <a:chExt cx="3640282" cy="3499292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598" y="2152650"/>
              <a:ext cx="2390775" cy="25527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556845" y="4705350"/>
              <a:ext cx="3640282" cy="946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Poisson Image Blending</a:t>
              </a:r>
              <a:endParaRPr lang="en-US" sz="15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55898" y="117744"/>
            <a:ext cx="1785882" cy="2223173"/>
            <a:chOff x="2914650" y="1362075"/>
            <a:chExt cx="3314701" cy="3798638"/>
          </a:xfrm>
        </p:grpSpPr>
        <p:sp>
          <p:nvSpPr>
            <p:cNvPr id="10" name="TextBox 9"/>
            <p:cNvSpPr txBox="1"/>
            <p:nvPr/>
          </p:nvSpPr>
          <p:spPr>
            <a:xfrm>
              <a:off x="2914652" y="4608535"/>
              <a:ext cx="3314699" cy="552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Image Warping</a:t>
              </a:r>
              <a:endParaRPr lang="en-US" sz="1500" dirty="0"/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50" y="1362075"/>
              <a:ext cx="3314700" cy="335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6172200" y="4472964"/>
            <a:ext cx="2471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Image credit: © Evan Wallace 2010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40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029200" y="2168103"/>
            <a:ext cx="1981200" cy="1367671"/>
            <a:chOff x="4876800" y="2798551"/>
            <a:chExt cx="1981200" cy="1823562"/>
          </a:xfrm>
        </p:grpSpPr>
        <p:pic>
          <p:nvPicPr>
            <p:cNvPr id="24" name="Picture 23" descr="ol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798551"/>
              <a:ext cx="1981200" cy="133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54"/>
            <p:cNvSpPr txBox="1"/>
            <p:nvPr/>
          </p:nvSpPr>
          <p:spPr>
            <a:xfrm>
              <a:off x="4876800" y="4129670"/>
              <a:ext cx="1981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Aging</a:t>
              </a:r>
              <a:endParaRPr lang="en-US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23500"/>
            <a:ext cx="5181600" cy="3400850"/>
          </a:xfrm>
        </p:spPr>
        <p:txBody>
          <a:bodyPr>
            <a:noAutofit/>
          </a:bodyPr>
          <a:lstStyle/>
          <a:p>
            <a:r>
              <a:rPr lang="en-US" sz="1500" dirty="0" smtClean="0"/>
              <a:t>Creates global effects across an entire image or selected area</a:t>
            </a:r>
          </a:p>
          <a:p>
            <a:r>
              <a:rPr lang="en-US" sz="1500" dirty="0" smtClean="0"/>
              <a:t>Art effects</a:t>
            </a:r>
          </a:p>
          <a:p>
            <a:pPr lvl="1"/>
            <a:r>
              <a:rPr lang="en-US" sz="1500" dirty="0" err="1" smtClean="0"/>
              <a:t>Posterizing</a:t>
            </a:r>
            <a:endParaRPr lang="en-US" sz="1500" dirty="0" smtClean="0"/>
          </a:p>
          <a:p>
            <a:pPr lvl="1"/>
            <a:r>
              <a:rPr lang="en-US" sz="1500" dirty="0" smtClean="0"/>
              <a:t>Faked “aging” of an image</a:t>
            </a:r>
          </a:p>
          <a:p>
            <a:pPr lvl="1"/>
            <a:r>
              <a:rPr lang="en-US" sz="1500" dirty="0" smtClean="0"/>
              <a:t>Faked “out-of-focus”</a:t>
            </a:r>
          </a:p>
          <a:p>
            <a:pPr lvl="1"/>
            <a:r>
              <a:rPr lang="en-US" sz="1500" dirty="0" smtClean="0"/>
              <a:t>“Impressionist” pixel remapping</a:t>
            </a:r>
          </a:p>
          <a:p>
            <a:pPr lvl="1"/>
            <a:r>
              <a:rPr lang="en-US" sz="1500" dirty="0" smtClean="0"/>
              <a:t>Texturizing</a:t>
            </a:r>
          </a:p>
          <a:p>
            <a:r>
              <a:rPr lang="en-US" sz="1500" dirty="0" smtClean="0"/>
              <a:t>Technical effects</a:t>
            </a:r>
          </a:p>
          <a:p>
            <a:pPr lvl="1"/>
            <a:r>
              <a:rPr lang="en-US" sz="1500" dirty="0" smtClean="0"/>
              <a:t>Color remapping for contrast enhancement </a:t>
            </a:r>
          </a:p>
          <a:p>
            <a:pPr lvl="1"/>
            <a:r>
              <a:rPr lang="en-US" sz="1500" dirty="0" smtClean="0"/>
              <a:t>Color to B&amp;W conversion </a:t>
            </a:r>
          </a:p>
          <a:p>
            <a:pPr lvl="1"/>
            <a:r>
              <a:rPr lang="en-US" sz="1500" dirty="0" smtClean="0"/>
              <a:t>Color separation for printing   (RGB to CMYK)</a:t>
            </a:r>
          </a:p>
          <a:p>
            <a:pPr lvl="1"/>
            <a:r>
              <a:rPr lang="en-US" sz="1500" dirty="0" smtClean="0"/>
              <a:t>Scan retouching and color/contrast balancing</a:t>
            </a:r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4: </a:t>
            </a:r>
            <a:r>
              <a:rPr lang="en-US" dirty="0" err="1" smtClean="0"/>
              <a:t>Postprocessing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705600" y="1047750"/>
            <a:ext cx="1981200" cy="1351186"/>
            <a:chOff x="6732237" y="1313927"/>
            <a:chExt cx="1981200" cy="1801582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37" y="1313927"/>
              <a:ext cx="1979726" cy="1332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52"/>
            <p:cNvSpPr txBox="1"/>
            <p:nvPr/>
          </p:nvSpPr>
          <p:spPr>
            <a:xfrm>
              <a:off x="6732237" y="2623066"/>
              <a:ext cx="1981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Posterizing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05600" y="3276599"/>
            <a:ext cx="1981200" cy="1369882"/>
            <a:chOff x="6732237" y="4387326"/>
            <a:chExt cx="1981200" cy="1826510"/>
          </a:xfrm>
        </p:grpSpPr>
        <p:pic>
          <p:nvPicPr>
            <p:cNvPr id="30" name="Picture 29" descr="impressionis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37" y="4387326"/>
              <a:ext cx="1981200" cy="133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55"/>
            <p:cNvSpPr txBox="1"/>
            <p:nvPr/>
          </p:nvSpPr>
          <p:spPr>
            <a:xfrm>
              <a:off x="6732237" y="5721393"/>
              <a:ext cx="1981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Impressionist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9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Choice of display/archive method may affect earlier processing stages</a:t>
            </a:r>
          </a:p>
          <a:p>
            <a:pPr lvl="1"/>
            <a:r>
              <a:rPr lang="en-US" dirty="0" smtClean="0"/>
              <a:t>Color printing accentuates certain colors more than others </a:t>
            </a:r>
          </a:p>
          <a:p>
            <a:pPr lvl="1"/>
            <a:r>
              <a:rPr lang="en-US" dirty="0" smtClean="0"/>
              <a:t>Colors on the monitor have different </a:t>
            </a:r>
            <a:r>
              <a:rPr lang="en-US" b="1" dirty="0" err="1" smtClean="0"/>
              <a:t>gamuts</a:t>
            </a:r>
            <a:r>
              <a:rPr lang="en-US" dirty="0" smtClean="0"/>
              <a:t> and </a:t>
            </a:r>
            <a:r>
              <a:rPr lang="en-US" b="1" dirty="0" smtClean="0"/>
              <a:t>HSV</a:t>
            </a:r>
            <a:r>
              <a:rPr lang="en-US" dirty="0" smtClean="0"/>
              <a:t> values than the colors printed out</a:t>
            </a:r>
          </a:p>
          <a:p>
            <a:pPr lvl="2"/>
            <a:r>
              <a:rPr lang="en-US" dirty="0" smtClean="0"/>
              <a:t>Need a mapping</a:t>
            </a:r>
          </a:p>
          <a:p>
            <a:pPr lvl="1"/>
            <a:r>
              <a:rPr lang="en-US" dirty="0" smtClean="0"/>
              <a:t>HSV = hue, saturation, value, a cylindrical coordinate system for the RGB color model</a:t>
            </a:r>
          </a:p>
          <a:p>
            <a:pPr lvl="1"/>
            <a:r>
              <a:rPr lang="en-US" dirty="0" smtClean="0"/>
              <a:t>Gamut = set of colors that can be represented by output device/printer</a:t>
            </a:r>
          </a:p>
          <a:p>
            <a:pPr lvl="2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Display Technologies</a:t>
            </a:r>
          </a:p>
          <a:p>
            <a:pPr lvl="1"/>
            <a:r>
              <a:rPr lang="en-US" dirty="0"/>
              <a:t>Monitor  (CRT → </a:t>
            </a:r>
            <a:r>
              <a:rPr lang="en-US" dirty="0" smtClean="0"/>
              <a:t>LCD/LED/OLED/Plasma </a:t>
            </a:r>
            <a:r>
              <a:rPr lang="en-US" dirty="0"/>
              <a:t>panel)</a:t>
            </a:r>
          </a:p>
          <a:p>
            <a:pPr lvl="1"/>
            <a:r>
              <a:rPr lang="en-US" dirty="0"/>
              <a:t>Color printer</a:t>
            </a:r>
          </a:p>
          <a:p>
            <a:pPr lvl="1"/>
            <a:r>
              <a:rPr lang="en-US" dirty="0" smtClean="0"/>
              <a:t>Film/DVD  </a:t>
            </a:r>
            <a:endParaRPr lang="en-US" dirty="0"/>
          </a:p>
          <a:p>
            <a:pPr lvl="1"/>
            <a:r>
              <a:rPr lang="en-US" dirty="0"/>
              <a:t>Disk file</a:t>
            </a:r>
          </a:p>
          <a:p>
            <a:pPr lvl="1"/>
            <a:r>
              <a:rPr lang="en-US" dirty="0"/>
              <a:t>Texture map for 3D renderer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Stage 5: Output (Archive/Display)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0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b="1" dirty="0" smtClean="0"/>
              <a:t>Example Applications</a:t>
            </a:r>
          </a:p>
          <a:p>
            <a:r>
              <a:rPr lang="en-US" dirty="0" err="1" smtClean="0"/>
              <a:t>Jaggies</a:t>
            </a:r>
            <a:r>
              <a:rPr lang="en-US" dirty="0" smtClean="0"/>
              <a:t> &amp; Aliasing</a:t>
            </a:r>
          </a:p>
          <a:p>
            <a:r>
              <a:rPr lang="en-US" dirty="0" smtClean="0"/>
              <a:t>Sampling &amp; Duals</a:t>
            </a:r>
          </a:p>
          <a:p>
            <a:r>
              <a:rPr lang="en-US" dirty="0" smtClean="0"/>
              <a:t>Convolution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Scaling, continued</a:t>
            </a:r>
          </a:p>
          <a:p>
            <a:r>
              <a:rPr lang="en-US" dirty="0"/>
              <a:t>Implementation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038600" cy="32004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700" dirty="0"/>
              <a:t>An entire subject in and of itself undergirds both computer graphics and computer vision</a:t>
            </a:r>
          </a:p>
          <a:p>
            <a:pPr>
              <a:spcAft>
                <a:spcPts val="600"/>
              </a:spcAft>
            </a:pPr>
            <a:r>
              <a:rPr lang="en-US" sz="1700" dirty="0"/>
              <a:t>Has its own publications and conferences</a:t>
            </a:r>
          </a:p>
          <a:p>
            <a:pPr lvl="1">
              <a:spcAft>
                <a:spcPts val="500"/>
              </a:spcAft>
            </a:pPr>
            <a:r>
              <a:rPr lang="en-US" sz="1700" dirty="0"/>
              <a:t>IEEE Transactions on Image Processing (TIP)</a:t>
            </a:r>
          </a:p>
          <a:p>
            <a:pPr lvl="1">
              <a:spcAft>
                <a:spcPts val="500"/>
              </a:spcAft>
            </a:pPr>
            <a:r>
              <a:rPr lang="en-US" sz="1700" dirty="0"/>
              <a:t>Image and Vision Computing</a:t>
            </a:r>
          </a:p>
          <a:p>
            <a:pPr lvl="1">
              <a:spcAft>
                <a:spcPts val="500"/>
              </a:spcAft>
            </a:pPr>
            <a:r>
              <a:rPr lang="en-US" sz="1700" dirty="0"/>
              <a:t>Journal of Electronic Imaging</a:t>
            </a:r>
          </a:p>
          <a:p>
            <a:pPr lvl="1">
              <a:spcAft>
                <a:spcPts val="500"/>
              </a:spcAft>
            </a:pPr>
            <a:r>
              <a:rPr lang="en-US" sz="1700" dirty="0"/>
              <a:t>IEEE International Conference on Image Processing (ICIP</a:t>
            </a:r>
            <a:r>
              <a:rPr lang="en-US" sz="1700" dirty="0" smtClean="0"/>
              <a:t>)</a:t>
            </a:r>
            <a:endParaRPr lang="en-US" sz="1700" dirty="0"/>
          </a:p>
          <a:p>
            <a:pPr marL="0" indent="0">
              <a:spcAft>
                <a:spcPts val="600"/>
              </a:spcAft>
              <a:buNone/>
            </a:pPr>
            <a:endParaRPr lang="en-US" sz="17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48200" y="971550"/>
            <a:ext cx="4038600" cy="43815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Once was closer to </a:t>
            </a:r>
            <a:r>
              <a:rPr lang="en-US" sz="2200" b="1" dirty="0"/>
              <a:t>signal theory </a:t>
            </a:r>
            <a:r>
              <a:rPr lang="en-US" sz="2200" dirty="0"/>
              <a:t>and </a:t>
            </a:r>
            <a:r>
              <a:rPr lang="en-US" sz="2200" b="1" dirty="0"/>
              <a:t>audio processing </a:t>
            </a:r>
            <a:r>
              <a:rPr lang="en-US" sz="2200" dirty="0"/>
              <a:t>than to graphics</a:t>
            </a:r>
          </a:p>
          <a:p>
            <a:pPr>
              <a:spcAft>
                <a:spcPts val="600"/>
              </a:spcAft>
            </a:pPr>
            <a:r>
              <a:rPr lang="en-US" sz="2200" dirty="0" smtClean="0"/>
              <a:t>Shares hardware with other aspects of graphics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/>
              <a:t>Floating </a:t>
            </a:r>
            <a:r>
              <a:rPr lang="en-US" sz="2200" dirty="0"/>
              <a:t>point processors (FPUs)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Digital signal processors (DSPs)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 smtClean="0"/>
              <a:t>Framebuffers</a:t>
            </a:r>
            <a:endParaRPr lang="en-US" sz="2200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Scanners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Digital cameras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Color printers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Video frame grabbers/converters</a:t>
            </a:r>
          </a:p>
          <a:p>
            <a:endParaRPr lang="en-US" sz="1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Image Processing &amp; </a:t>
            </a:r>
            <a:r>
              <a:rPr lang="en-US" dirty="0" smtClean="0"/>
              <a:t>Antialiasing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Edge detection filters measure the difference between adjacent pixels</a:t>
            </a:r>
          </a:p>
          <a:p>
            <a:r>
              <a:rPr lang="en-US" dirty="0"/>
              <a:t>A greater difference means </a:t>
            </a:r>
            <a:r>
              <a:rPr lang="en-US" dirty="0" smtClean="0"/>
              <a:t>a stronger edge</a:t>
            </a:r>
          </a:p>
          <a:p>
            <a:r>
              <a:rPr lang="en-US" dirty="0" smtClean="0"/>
              <a:t>A threshold is sometimes used to remove weak edges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1: Edge Detection Filtering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52600" y="2319021"/>
            <a:ext cx="5569716" cy="2233929"/>
            <a:chOff x="1907679" y="3200400"/>
            <a:chExt cx="5636121" cy="2688081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907679" y="3200400"/>
              <a:ext cx="5636121" cy="2688081"/>
              <a:chOff x="1445" y="4297"/>
              <a:chExt cx="1725" cy="668"/>
            </a:xfrm>
          </p:grpSpPr>
          <p:pic>
            <p:nvPicPr>
              <p:cNvPr id="7" name="Picture 9" descr="doggi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5" y="4297"/>
                <a:ext cx="611" cy="6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0" descr="doggieedg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7" t="11111" r="14140" b="8586"/>
              <a:stretch>
                <a:fillRect/>
              </a:stretch>
            </p:blipFill>
            <p:spPr bwMode="auto">
              <a:xfrm>
                <a:off x="2567" y="4297"/>
                <a:ext cx="603" cy="66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" name="Straight Arrow Connector 19"/>
            <p:cNvCxnSpPr/>
            <p:nvPr/>
          </p:nvCxnSpPr>
          <p:spPr>
            <a:xfrm>
              <a:off x="4038600" y="4620641"/>
              <a:ext cx="1447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886200" y="257175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 smtClean="0"/>
              <a:t>Sobel</a:t>
            </a:r>
            <a:r>
              <a:rPr lang="en-US" i="1" dirty="0" smtClean="0"/>
              <a:t> edge detection filter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914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71550"/>
            <a:ext cx="8763000" cy="3600450"/>
          </a:xfrm>
        </p:spPr>
        <p:txBody>
          <a:bodyPr/>
          <a:lstStyle/>
          <a:p>
            <a:r>
              <a:rPr lang="en-US" dirty="0" smtClean="0"/>
              <a:t>Used with MRI scans to reveal boundaries between different types of tissues</a:t>
            </a:r>
          </a:p>
          <a:p>
            <a:r>
              <a:rPr lang="en-US" dirty="0" smtClean="0"/>
              <a:t>MRI scan is image where gray level represents tissue density</a:t>
            </a:r>
          </a:p>
          <a:p>
            <a:r>
              <a:rPr lang="en-US" dirty="0" smtClean="0"/>
              <a:t>Used same filter as previous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1: Edge Detection Filtering (Continued)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047219" y="2266950"/>
            <a:ext cx="5040568" cy="2412044"/>
            <a:chOff x="1524000" y="2971799"/>
            <a:chExt cx="5954968" cy="3216059"/>
          </a:xfrm>
        </p:grpSpPr>
        <p:pic>
          <p:nvPicPr>
            <p:cNvPr id="6" name="Picture 12" descr="0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70" b="7060"/>
            <a:stretch>
              <a:fillRect/>
            </a:stretch>
          </p:blipFill>
          <p:spPr bwMode="auto">
            <a:xfrm>
              <a:off x="4953001" y="2971799"/>
              <a:ext cx="2525966" cy="2430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00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330"/>
            <a:stretch>
              <a:fillRect/>
            </a:stretch>
          </p:blipFill>
          <p:spPr bwMode="auto">
            <a:xfrm>
              <a:off x="1524001" y="2971799"/>
              <a:ext cx="2525966" cy="2430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524000" y="5326083"/>
              <a:ext cx="2525968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i="0" dirty="0">
                  <a:latin typeface="+mn-lt"/>
                </a:rPr>
                <a:t>Original MRI </a:t>
              </a:r>
              <a:r>
                <a:rPr lang="en-US" i="0" dirty="0" smtClean="0">
                  <a:latin typeface="+mn-lt"/>
                </a:rPr>
                <a:t>image</a:t>
              </a:r>
            </a:p>
            <a:p>
              <a:pPr algn="ctr" eaLnBrk="1" hangingPunct="1"/>
              <a:r>
                <a:rPr lang="en-US" i="0" dirty="0" smtClean="0">
                  <a:latin typeface="+mn-lt"/>
                </a:rPr>
                <a:t>of </a:t>
              </a:r>
              <a:r>
                <a:rPr lang="en-US" i="0" dirty="0">
                  <a:latin typeface="+mn-lt"/>
                </a:rPr>
                <a:t>a </a:t>
              </a:r>
              <a:r>
                <a:rPr lang="en-US" i="0" dirty="0" smtClean="0">
                  <a:latin typeface="+mn-lt"/>
                </a:rPr>
                <a:t>dog heart</a:t>
              </a:r>
              <a:endParaRPr lang="en-US" i="0" dirty="0">
                <a:latin typeface="+mn-lt"/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auto">
            <a:xfrm>
              <a:off x="4953000" y="5326083"/>
              <a:ext cx="2525968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i="0" dirty="0" smtClean="0">
                  <a:latin typeface="+mn-lt"/>
                </a:rPr>
                <a:t>Image after</a:t>
              </a:r>
            </a:p>
            <a:p>
              <a:pPr algn="ctr" eaLnBrk="1" hangingPunct="1"/>
              <a:r>
                <a:rPr lang="en-US" i="0" dirty="0" smtClean="0">
                  <a:latin typeface="+mn-lt"/>
                </a:rPr>
                <a:t>edge detection</a:t>
              </a:r>
              <a:endParaRPr lang="en-US" i="0" dirty="0">
                <a:latin typeface="+mn-lt"/>
              </a:endParaRPr>
            </a:p>
          </p:txBody>
        </p:sp>
        <p:cxnSp>
          <p:nvCxnSpPr>
            <p:cNvPr id="11" name="Straight Arrow Connector 10"/>
            <p:cNvCxnSpPr>
              <a:stCxn id="7" idx="3"/>
              <a:endCxn id="6" idx="1"/>
            </p:cNvCxnSpPr>
            <p:nvPr/>
          </p:nvCxnSpPr>
          <p:spPr>
            <a:xfrm>
              <a:off x="4049967" y="4187041"/>
              <a:ext cx="90303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74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Extract evidence from seemingly incomprehensible images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Normally, image enhancement uses many filtering steps, and often no mapping at all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Michael Black and his class, CS296-4,  received a commendation for helping Virginia police in a homicide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2: Image Enhancement for Forensics</a:t>
            </a:r>
            <a:endParaRPr lang="en-US" dirty="0"/>
          </a:p>
        </p:txBody>
      </p:sp>
      <p:pic>
        <p:nvPicPr>
          <p:cNvPr id="7170" name="Picture 2" descr="http://www.ivimg.com/images/productimages/nv-enhancement-licens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86400" y="2867158"/>
            <a:ext cx="2438400" cy="13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ivimg.com/images/productimages/nv-enhancement-licens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486400" y="1143001"/>
            <a:ext cx="2438400" cy="131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400" y="244766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 enhancement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418070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sz="1900" dirty="0" smtClean="0"/>
              <a:t>We have a security camera video of the back of a car that was used in a robbery</a:t>
            </a:r>
          </a:p>
          <a:p>
            <a:pPr>
              <a:spcAft>
                <a:spcPts val="600"/>
              </a:spcAft>
            </a:pPr>
            <a:r>
              <a:rPr lang="en-US" sz="1900" dirty="0" smtClean="0"/>
              <a:t>The image is too dark and noisy for the police to pull a license number </a:t>
            </a:r>
          </a:p>
          <a:p>
            <a:pPr>
              <a:spcAft>
                <a:spcPts val="600"/>
              </a:spcAft>
            </a:pPr>
            <a:r>
              <a:rPr lang="en-US" sz="1900" dirty="0" smtClean="0"/>
              <a:t>Though humans can often discern an image of poor quality, filtering can make it easier for a pattern-recognition algorithm to decipher embedded symbols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900" dirty="0" smtClean="0"/>
              <a:t>Optical Character Recognition</a:t>
            </a:r>
          </a:p>
          <a:p>
            <a:pPr>
              <a:spcAft>
                <a:spcPts val="600"/>
              </a:spcAft>
            </a:pPr>
            <a:r>
              <a:rPr lang="en-US" sz="1900" dirty="0" smtClean="0"/>
              <a:t>Step 1: Get the frame from the videotape digitized with a frame-grabber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0" name="Picture 11" descr="license_plate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885951"/>
            <a:ext cx="3458309" cy="17291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2: Image Enhancement for Forensics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2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Step 2: Crop out stuff that appears to be uninteresting (outside plate edges)</a:t>
            </a:r>
          </a:p>
          <a:p>
            <a:endParaRPr lang="en-US" dirty="0" smtClean="0"/>
          </a:p>
          <a:p>
            <a:r>
              <a:rPr lang="en-US" dirty="0" smtClean="0"/>
              <a:t>This step can speed process by doing image processing steps on fewer pixels</a:t>
            </a:r>
          </a:p>
          <a:p>
            <a:endParaRPr lang="en-US" dirty="0" smtClean="0"/>
          </a:p>
          <a:p>
            <a:r>
              <a:rPr lang="en-US" dirty="0" smtClean="0"/>
              <a:t>Can’t always be done, may not be able to tell which sections are interesting without some processing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2: Image Enhancement for Forensics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76800" y="1885950"/>
            <a:ext cx="3449872" cy="1730208"/>
            <a:chOff x="4650060" y="2492298"/>
            <a:chExt cx="4560847" cy="3049858"/>
          </a:xfrm>
        </p:grpSpPr>
        <p:pic>
          <p:nvPicPr>
            <p:cNvPr id="12" name="Picture 11" descr="small_license_plat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22849" y="2492298"/>
              <a:ext cx="32893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650060" y="2497873"/>
              <a:ext cx="4560847" cy="30442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89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Step 3: Use edge-sharpening filter to add contrast to plate number</a:t>
            </a:r>
          </a:p>
          <a:p>
            <a:endParaRPr lang="en-US" dirty="0" smtClean="0"/>
          </a:p>
          <a:p>
            <a:r>
              <a:rPr lang="en-US" dirty="0" smtClean="0"/>
              <a:t>This step enhances edges by raising discontinuities at brightness gaps in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2: Image Enhancement for Forensics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76800" y="1885951"/>
            <a:ext cx="3449872" cy="1727045"/>
            <a:chOff x="4650060" y="2497873"/>
            <a:chExt cx="4560847" cy="3044283"/>
          </a:xfrm>
        </p:grpSpPr>
        <p:pic>
          <p:nvPicPr>
            <p:cNvPr id="12" name="Picture 11" descr="plate3"/>
            <p:cNvPicPr>
              <a:picLocks noChangeAspect="1" noChangeArrowheads="1"/>
            </p:cNvPicPr>
            <p:nvPr/>
          </p:nvPicPr>
          <p:blipFill>
            <a:blip r:embed="rId3" cstate="print">
              <a:lum bright="54000" contras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43653" y="2917902"/>
              <a:ext cx="2990769" cy="2289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650060" y="2497873"/>
              <a:ext cx="4560847" cy="30442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73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Step 4: Remap colors to enhance contrast between numbers and plate itself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Now, can make a printout for records, or just copy plate number down: YNN-707!</a:t>
            </a:r>
          </a:p>
          <a:p>
            <a:endParaRPr lang="en-US" dirty="0" smtClean="0"/>
          </a:p>
          <a:p>
            <a:r>
              <a:rPr lang="en-US" dirty="0" smtClean="0"/>
              <a:t>Note that final colors do not even resemble real colors of license plate—enhancement techniques have seriously distorted the colors!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2: Image Enhancement for Forensics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76800" y="1885951"/>
            <a:ext cx="3449872" cy="1727045"/>
            <a:chOff x="4650060" y="2497873"/>
            <a:chExt cx="4560847" cy="3044283"/>
          </a:xfrm>
        </p:grpSpPr>
        <p:pic>
          <p:nvPicPr>
            <p:cNvPr id="12" name="Picture 7" descr="plate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45129" y="2917902"/>
              <a:ext cx="2990769" cy="2289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650060" y="2497873"/>
              <a:ext cx="4560847" cy="30442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9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47750"/>
            <a:ext cx="8229600" cy="2800350"/>
          </a:xfrm>
        </p:spPr>
        <p:txBody>
          <a:bodyPr>
            <a:noAutofit/>
          </a:bodyPr>
          <a:lstStyle/>
          <a:p>
            <a:r>
              <a:rPr lang="en-US" sz="1800" dirty="0" smtClean="0"/>
              <a:t>Image composition is popular in the art world, as well as in tabloid news</a:t>
            </a:r>
          </a:p>
          <a:p>
            <a:endParaRPr lang="en-US" sz="1800" dirty="0" smtClean="0"/>
          </a:p>
          <a:p>
            <a:r>
              <a:rPr lang="en-US" sz="1800" dirty="0" smtClean="0"/>
              <a:t>Takes parts of several images and creates single image</a:t>
            </a:r>
          </a:p>
          <a:p>
            <a:pPr lvl="1"/>
            <a:r>
              <a:rPr lang="en-US" sz="1600" dirty="0" smtClean="0"/>
              <a:t>Hard part is making all images fit together naturally </a:t>
            </a:r>
          </a:p>
          <a:p>
            <a:pPr lvl="1"/>
            <a:endParaRPr lang="en-US" sz="1600" dirty="0" smtClean="0"/>
          </a:p>
          <a:p>
            <a:r>
              <a:rPr lang="en-US" sz="1800" dirty="0" smtClean="0"/>
              <a:t>Artists can use it to create amazing collages and multi-layered effects</a:t>
            </a:r>
          </a:p>
          <a:p>
            <a:endParaRPr lang="en-US" sz="1800" dirty="0" smtClean="0"/>
          </a:p>
          <a:p>
            <a:r>
              <a:rPr lang="en-US" sz="1800" dirty="0" smtClean="0"/>
              <a:t>Tabloid newspaper artists can use it to create “News Photos” of things that never happened – “</a:t>
            </a:r>
            <a:r>
              <a:rPr lang="en-US" sz="1800" dirty="0" err="1" smtClean="0"/>
              <a:t>Fauxtography</a:t>
            </a:r>
            <a:r>
              <a:rPr lang="en-US" sz="1800" dirty="0" smtClean="0"/>
              <a:t>”. </a:t>
            </a:r>
          </a:p>
          <a:p>
            <a:pPr lvl="1"/>
            <a:r>
              <a:rPr lang="en-US" sz="1600" dirty="0" smtClean="0"/>
              <a:t>There is no visual truth in media!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Multipart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3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Famous Faked Photos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34000" y="3200400"/>
            <a:ext cx="2844978" cy="1428750"/>
            <a:chOff x="5029200" y="4385180"/>
            <a:chExt cx="2833759" cy="1642370"/>
          </a:xfrm>
        </p:grpSpPr>
        <p:pic>
          <p:nvPicPr>
            <p:cNvPr id="7" name="Picture 8" descr="gump_kennedy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527" b="6375"/>
            <a:stretch/>
          </p:blipFill>
          <p:spPr bwMode="auto">
            <a:xfrm>
              <a:off x="5029200" y="4385180"/>
              <a:ext cx="2833759" cy="114992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029200" y="5535107"/>
              <a:ext cx="28337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Tom Hanks and JFK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26916" y="1028701"/>
            <a:ext cx="2457616" cy="2173514"/>
            <a:chOff x="5562600" y="1219200"/>
            <a:chExt cx="2447925" cy="2498487"/>
          </a:xfrm>
        </p:grpSpPr>
        <p:pic>
          <p:nvPicPr>
            <p:cNvPr id="8" name="Picture 7" descr="fake-tibet-phot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2600" y="1219200"/>
              <a:ext cx="2447925" cy="1636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562600" y="2855912"/>
              <a:ext cx="244792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Chinese press photo of Tibet railway</a:t>
              </a:r>
              <a:endParaRPr lang="en-US" dirty="0"/>
            </a:p>
          </p:txBody>
        </p:sp>
      </p:grpSp>
      <p:pic>
        <p:nvPicPr>
          <p:cNvPr id="17" name="Picture 2" descr="http://i.crackedcdn.com/phpimages/article/9/2/4/2924.jpg?v=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028700"/>
            <a:ext cx="3886200" cy="3286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39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4648200" cy="3600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Lars Bishop, former CS123 Head TA, created a news photo of himself “meeting” with former Russian President Boris Yeltsin </a:t>
            </a:r>
          </a:p>
          <a:p>
            <a:pPr lvl="1"/>
            <a:r>
              <a:rPr lang="en-US" dirty="0" smtClean="0"/>
              <a:t>post-Gorbachev and Perestroika.  He served </a:t>
            </a:r>
            <a:r>
              <a:rPr lang="en-US" dirty="0"/>
              <a:t>10 July 1991 – 31 December </a:t>
            </a:r>
            <a:r>
              <a:rPr lang="en-US" dirty="0" smtClean="0"/>
              <a:t>1999, resigned in favor of Putin)</a:t>
            </a:r>
          </a:p>
          <a:p>
            <a:r>
              <a:rPr lang="en-US" dirty="0" smtClean="0"/>
              <a:t>Needless to say, Lars Bishop never met Mr. Yeltsin</a:t>
            </a:r>
          </a:p>
          <a:p>
            <a:r>
              <a:rPr lang="en-US" dirty="0" smtClean="0"/>
              <a:t>Had to get the images, cut out the parts he wanted, touch them up, paste them together, and retouch the end result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image composition (1/5)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86400" y="895350"/>
            <a:ext cx="3172022" cy="1676886"/>
            <a:chOff x="1295400" y="3938258"/>
            <a:chExt cx="3172022" cy="2235848"/>
          </a:xfrm>
        </p:grpSpPr>
        <p:pic>
          <p:nvPicPr>
            <p:cNvPr id="6" name="Picture 10" descr="gorby_yeltsi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3938258"/>
              <a:ext cx="2143513" cy="1743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95400" y="5681663"/>
              <a:ext cx="31720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Image </a:t>
              </a:r>
              <a:r>
                <a:rPr lang="en-US" dirty="0"/>
                <a:t>of Boris </a:t>
              </a:r>
              <a:r>
                <a:rPr lang="en-US" dirty="0" smtClean="0"/>
                <a:t>(from Internet)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25315" y="2800350"/>
            <a:ext cx="3590085" cy="1658779"/>
            <a:chOff x="4572000" y="3962400"/>
            <a:chExt cx="3590085" cy="2211706"/>
          </a:xfrm>
        </p:grpSpPr>
        <p:pic>
          <p:nvPicPr>
            <p:cNvPr id="7" name="Picture 9" descr="lar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3962400"/>
              <a:ext cx="2559050" cy="1706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572000" y="5681663"/>
              <a:ext cx="35900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Image </a:t>
              </a:r>
              <a:r>
                <a:rPr lang="en-US" dirty="0"/>
                <a:t>of Lars (</a:t>
              </a:r>
              <a:r>
                <a:rPr lang="en-US" dirty="0" smtClean="0"/>
                <a:t>from video camera)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600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Overview</a:t>
            </a:r>
          </a:p>
          <a:p>
            <a:r>
              <a:rPr lang="en-US" dirty="0" smtClean="0"/>
              <a:t>Example Applications</a:t>
            </a:r>
          </a:p>
          <a:p>
            <a:r>
              <a:rPr lang="en-US" dirty="0" err="1" smtClean="0"/>
              <a:t>Jaggies</a:t>
            </a:r>
            <a:r>
              <a:rPr lang="en-US" dirty="0" smtClean="0"/>
              <a:t> &amp; Aliasing</a:t>
            </a:r>
          </a:p>
          <a:p>
            <a:r>
              <a:rPr lang="en-US" dirty="0" smtClean="0"/>
              <a:t>Sampling &amp; Duals</a:t>
            </a:r>
          </a:p>
          <a:p>
            <a:r>
              <a:rPr lang="en-US" dirty="0" smtClean="0"/>
              <a:t>Convolution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Scaling, continued</a:t>
            </a:r>
          </a:p>
          <a:p>
            <a:r>
              <a:rPr lang="en-US" dirty="0"/>
              <a:t>Implementation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953000" cy="3600450"/>
          </a:xfrm>
        </p:spPr>
        <p:txBody>
          <a:bodyPr/>
          <a:lstStyle/>
          <a:p>
            <a:r>
              <a:rPr lang="en-US" dirty="0" smtClean="0"/>
              <a:t>Cut the pictures we want out of the original images</a:t>
            </a:r>
          </a:p>
          <a:p>
            <a:pPr lvl="1"/>
            <a:r>
              <a:rPr lang="en-US" dirty="0" smtClean="0"/>
              <a:t>Paint a region around important parts of images (outline of people) using Photoshop</a:t>
            </a:r>
          </a:p>
          <a:p>
            <a:pPr lvl="1"/>
            <a:r>
              <a:rPr lang="en-US" dirty="0" smtClean="0"/>
              <a:t>Continue touching up this outline until no background at edge of people  </a:t>
            </a:r>
          </a:p>
          <a:p>
            <a:pPr lvl="1"/>
            <a:r>
              <a:rPr lang="en-US" dirty="0" smtClean="0"/>
              <a:t>Use a smart lasso tool that grows until it hit the white background, thus selecting subject.  (“Magic Wand” tool in photoshop can accomplish this)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image composition (2/5)</a:t>
            </a:r>
            <a:endParaRPr lang="en-US" dirty="0"/>
          </a:p>
        </p:txBody>
      </p:sp>
      <p:pic>
        <p:nvPicPr>
          <p:cNvPr id="6" name="Picture 6" descr="0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361950"/>
            <a:ext cx="1981200" cy="189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559247"/>
            <a:ext cx="1600200" cy="183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724400" cy="3600450"/>
          </a:xfrm>
        </p:spPr>
        <p:txBody>
          <a:bodyPr>
            <a:normAutofit/>
          </a:bodyPr>
          <a:lstStyle/>
          <a:p>
            <a:r>
              <a:rPr lang="en-US" dirty="0" smtClean="0"/>
              <a:t>Filter the images to make them appear similar, and paste them together</a:t>
            </a:r>
          </a:p>
          <a:p>
            <a:pPr lvl="1"/>
            <a:r>
              <a:rPr lang="en-US" dirty="0" smtClean="0"/>
              <a:t>Boris is blurred and brightened to get rid of the </a:t>
            </a:r>
            <a:r>
              <a:rPr lang="en-US" dirty="0" err="1" smtClean="0"/>
              <a:t>halftoning</a:t>
            </a:r>
            <a:r>
              <a:rPr lang="en-US" dirty="0" smtClean="0"/>
              <a:t> lines (must have been a magazine photo)</a:t>
            </a:r>
          </a:p>
          <a:p>
            <a:pPr lvl="1"/>
            <a:r>
              <a:rPr lang="en-US" dirty="0" smtClean="0"/>
              <a:t>Lars is blurred and noise is added to match image quality to that of Boris</a:t>
            </a:r>
          </a:p>
          <a:p>
            <a:pPr lvl="1"/>
            <a:r>
              <a:rPr lang="en-US" dirty="0" smtClean="0"/>
              <a:t>Images are resized so Boris and Lars are at similar scales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image composition (3/5)</a:t>
            </a:r>
            <a:endParaRPr lang="en-US" dirty="0"/>
          </a:p>
        </p:txBody>
      </p:sp>
      <p:pic>
        <p:nvPicPr>
          <p:cNvPr id="6" name="Picture 6" descr="01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4431"/>
          <a:stretch/>
        </p:blipFill>
        <p:spPr bwMode="auto">
          <a:xfrm>
            <a:off x="5334000" y="1436075"/>
            <a:ext cx="3161292" cy="212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8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/>
          <a:lstStyle/>
          <a:p>
            <a:r>
              <a:rPr lang="en-US" dirty="0" smtClean="0"/>
              <a:t>Finalize image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Created a simple, two-color background and added noise so it fit with the rest of the image, placed cutout of the two subjects on top of background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left a thin white halo around the subjects, so used a “Rubber Stamp” tool to stamp background noise patterns over halo, making seams appear less obvious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image composition (4/5)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9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/>
          <a:lstStyle/>
          <a:p>
            <a:r>
              <a:rPr lang="en-US" dirty="0" smtClean="0"/>
              <a:t>Final Image (with retouching at edges)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image composition (5/5)</a:t>
            </a:r>
            <a:endParaRPr lang="en-US" dirty="0"/>
          </a:p>
        </p:txBody>
      </p:sp>
      <p:pic>
        <p:nvPicPr>
          <p:cNvPr id="6" name="Picture 5" descr="01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5483" r="2394" b="4598"/>
          <a:stretch/>
        </p:blipFill>
        <p:spPr bwMode="auto">
          <a:xfrm>
            <a:off x="2667000" y="1504950"/>
            <a:ext cx="3962399" cy="242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66799" y="3962399"/>
            <a:ext cx="6614826" cy="53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000" b="1" dirty="0" smtClean="0">
                <a:latin typeface="Century Schoolbook" pitchFamily="18" charset="0"/>
                <a:ea typeface="ＭＳ Ｐゴシック" pitchFamily="34" charset="-128"/>
              </a:rPr>
              <a:t>BISHOP AND YELTSIN TALK PEACE</a:t>
            </a:r>
            <a:endParaRPr lang="en-US" sz="1000" b="1" dirty="0" smtClean="0">
              <a:latin typeface="Century Schoolbook" pitchFamily="18" charset="0"/>
              <a:ea typeface="ＭＳ Ｐゴシック" pitchFamily="34" charset="-128"/>
            </a:endParaRPr>
          </a:p>
          <a:p>
            <a:pPr algn="ctr">
              <a:buFontTx/>
              <a:buNone/>
            </a:pPr>
            <a:r>
              <a:rPr lang="en-US" sz="1400" dirty="0" smtClean="0">
                <a:latin typeface="Century Schoolbook" pitchFamily="18" charset="0"/>
                <a:ea typeface="ＭＳ Ｐゴシック" pitchFamily="34" charset="-128"/>
              </a:rPr>
              <a:t>BISHOP: “I couldn’t understand a single word he said!”</a:t>
            </a:r>
          </a:p>
        </p:txBody>
      </p:sp>
    </p:spTree>
    <p:extLst>
      <p:ext uri="{BB962C8B-B14F-4D97-AF65-F5344CB8AC3E}">
        <p14:creationId xmlns:p14="http://schemas.microsoft.com/office/powerpoint/2010/main" val="403198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Composition – </a:t>
            </a:r>
            <a:r>
              <a:rPr lang="en-US" dirty="0" err="1" smtClean="0"/>
              <a:t>Frankenface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971" y="3943350"/>
            <a:ext cx="79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Aseem</a:t>
            </a:r>
            <a:r>
              <a:rPr lang="en-US" sz="1200" dirty="0"/>
              <a:t> </a:t>
            </a:r>
            <a:r>
              <a:rPr lang="en-US" sz="1200" dirty="0" err="1"/>
              <a:t>Agarwala</a:t>
            </a:r>
            <a:r>
              <a:rPr lang="en-US" sz="1200" dirty="0"/>
              <a:t>, Mira </a:t>
            </a:r>
            <a:r>
              <a:rPr lang="en-US" sz="1200" dirty="0" err="1"/>
              <a:t>Dontcheva</a:t>
            </a:r>
            <a:r>
              <a:rPr lang="en-US" sz="1200" dirty="0"/>
              <a:t>, </a:t>
            </a:r>
            <a:r>
              <a:rPr lang="en-US" sz="1200" dirty="0" err="1"/>
              <a:t>Maneesh</a:t>
            </a:r>
            <a:r>
              <a:rPr lang="en-US" sz="1200" dirty="0"/>
              <a:t> </a:t>
            </a:r>
            <a:r>
              <a:rPr lang="en-US" sz="1200" dirty="0" err="1"/>
              <a:t>Agrawala</a:t>
            </a:r>
            <a:r>
              <a:rPr lang="en-US" sz="1200" dirty="0"/>
              <a:t>, Steven </a:t>
            </a:r>
            <a:r>
              <a:rPr lang="en-US" sz="1200" dirty="0" err="1"/>
              <a:t>Drucker</a:t>
            </a:r>
            <a:r>
              <a:rPr lang="en-US" sz="1200" dirty="0"/>
              <a:t>, Alex Colburn, Brian </a:t>
            </a:r>
            <a:r>
              <a:rPr lang="en-US" sz="1200" dirty="0" err="1"/>
              <a:t>Curless</a:t>
            </a:r>
            <a:r>
              <a:rPr lang="en-US" sz="1200" dirty="0"/>
              <a:t>, David </a:t>
            </a:r>
            <a:r>
              <a:rPr lang="en-US" sz="1200" dirty="0" err="1"/>
              <a:t>Salesin</a:t>
            </a:r>
            <a:r>
              <a:rPr lang="en-US" sz="1200" dirty="0"/>
              <a:t>, Michael Cohen. </a:t>
            </a:r>
            <a:r>
              <a:rPr lang="en-US" sz="1200" b="1" dirty="0"/>
              <a:t>Interactive Digital Photomontage</a:t>
            </a:r>
            <a:r>
              <a:rPr lang="en-US" sz="1200" dirty="0"/>
              <a:t>. </a:t>
            </a:r>
            <a:r>
              <a:rPr lang="en-US" sz="1200" i="1" dirty="0"/>
              <a:t>ACM Transactions on Graphics (Proceedings of SIGGRAPH 2004)</a:t>
            </a:r>
            <a:r>
              <a:rPr lang="en-US" sz="1200" dirty="0"/>
              <a:t>, 2004. </a:t>
            </a:r>
            <a:r>
              <a:rPr lang="en-US" sz="1200" dirty="0">
                <a:hlinkClick r:id="rId3"/>
              </a:rPr>
              <a:t>http://grail.cs.washington.edu/projects/photomontage/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" y="1054021"/>
            <a:ext cx="1922354" cy="2883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54021"/>
            <a:ext cx="1930400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048578"/>
            <a:ext cx="19304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54021"/>
            <a:ext cx="1934817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Composition – </a:t>
            </a:r>
            <a:r>
              <a:rPr lang="en-US" dirty="0" err="1" smtClean="0"/>
              <a:t>Frankenface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047750"/>
            <a:ext cx="1879600" cy="28194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047750"/>
            <a:ext cx="1879600" cy="281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0" y="1047750"/>
            <a:ext cx="1879600" cy="2819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047751"/>
            <a:ext cx="1879600" cy="2819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8971" y="3943350"/>
            <a:ext cx="797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Aseem</a:t>
            </a:r>
            <a:r>
              <a:rPr lang="en-US" sz="1200" dirty="0"/>
              <a:t> </a:t>
            </a:r>
            <a:r>
              <a:rPr lang="en-US" sz="1200" dirty="0" err="1"/>
              <a:t>Agarwala</a:t>
            </a:r>
            <a:r>
              <a:rPr lang="en-US" sz="1200" dirty="0"/>
              <a:t>, Mira </a:t>
            </a:r>
            <a:r>
              <a:rPr lang="en-US" sz="1200" dirty="0" err="1"/>
              <a:t>Dontcheva</a:t>
            </a:r>
            <a:r>
              <a:rPr lang="en-US" sz="1200" dirty="0"/>
              <a:t>, </a:t>
            </a:r>
            <a:r>
              <a:rPr lang="en-US" sz="1200" dirty="0" err="1"/>
              <a:t>Maneesh</a:t>
            </a:r>
            <a:r>
              <a:rPr lang="en-US" sz="1200" dirty="0"/>
              <a:t> </a:t>
            </a:r>
            <a:r>
              <a:rPr lang="en-US" sz="1200" dirty="0" err="1"/>
              <a:t>Agrawala</a:t>
            </a:r>
            <a:r>
              <a:rPr lang="en-US" sz="1200" dirty="0"/>
              <a:t>, Steven </a:t>
            </a:r>
            <a:r>
              <a:rPr lang="en-US" sz="1200" dirty="0" err="1"/>
              <a:t>Drucker</a:t>
            </a:r>
            <a:r>
              <a:rPr lang="en-US" sz="1200" dirty="0"/>
              <a:t>, Alex Colburn, Brian </a:t>
            </a:r>
            <a:r>
              <a:rPr lang="en-US" sz="1200" dirty="0" err="1"/>
              <a:t>Curless</a:t>
            </a:r>
            <a:r>
              <a:rPr lang="en-US" sz="1200" dirty="0"/>
              <a:t>, David </a:t>
            </a:r>
            <a:r>
              <a:rPr lang="en-US" sz="1200" dirty="0" err="1"/>
              <a:t>Salesin</a:t>
            </a:r>
            <a:r>
              <a:rPr lang="en-US" sz="1200" dirty="0"/>
              <a:t>, Michael Cohen. </a:t>
            </a:r>
            <a:r>
              <a:rPr lang="en-US" sz="1200" b="1" dirty="0"/>
              <a:t>Interactive Digital Photomontage</a:t>
            </a:r>
            <a:r>
              <a:rPr lang="en-US" sz="1200" dirty="0"/>
              <a:t>. </a:t>
            </a:r>
            <a:r>
              <a:rPr lang="en-US" sz="1200" i="1" dirty="0"/>
              <a:t>ACM Transactions on Graphics (Proceedings of SIGGRAPH 2004)</a:t>
            </a:r>
            <a:r>
              <a:rPr lang="en-US" sz="1200" dirty="0"/>
              <a:t>, 2004. </a:t>
            </a:r>
            <a:r>
              <a:rPr lang="en-US" sz="1200" dirty="0">
                <a:hlinkClick r:id="rId7"/>
              </a:rPr>
              <a:t>http://grail.cs.washington.edu/projects/photomontage/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48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229600" cy="3600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Computer graphics is the business of using models to create images; computer vision solves the opposite problem—deriving models from images</a:t>
            </a:r>
          </a:p>
          <a:p>
            <a:r>
              <a:rPr lang="en-US" dirty="0" smtClean="0"/>
              <a:t>Computer must do all the processing without human intervention</a:t>
            </a:r>
          </a:p>
          <a:p>
            <a:r>
              <a:rPr lang="en-US" dirty="0" smtClean="0"/>
              <a:t>Often, processing techniques must be fast</a:t>
            </a:r>
          </a:p>
          <a:p>
            <a:pPr lvl="1"/>
            <a:r>
              <a:rPr lang="en-US" dirty="0" smtClean="0"/>
              <a:t>Slow processing will add to camera-to-reaction latency (lag) in system</a:t>
            </a:r>
          </a:p>
          <a:p>
            <a:r>
              <a:rPr lang="en-US" dirty="0" smtClean="0"/>
              <a:t>Common preprocessing techniques for computer vision:</a:t>
            </a:r>
          </a:p>
          <a:p>
            <a:pPr lvl="1"/>
            <a:r>
              <a:rPr lang="en-US" dirty="0" smtClean="0"/>
              <a:t>Edge enhancement</a:t>
            </a:r>
          </a:p>
          <a:p>
            <a:pPr lvl="1"/>
            <a:r>
              <a:rPr lang="en-US" dirty="0" smtClean="0"/>
              <a:t>Region detection</a:t>
            </a:r>
          </a:p>
          <a:p>
            <a:pPr lvl="1"/>
            <a:r>
              <a:rPr lang="en-US" dirty="0" smtClean="0"/>
              <a:t>Contrast enhancement</a:t>
            </a:r>
          </a:p>
          <a:p>
            <a:pPr lvl="1"/>
            <a:r>
              <a:rPr lang="en-US" dirty="0" smtClean="0"/>
              <a:t>Feature point detection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Computer Vision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6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8100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1800" dirty="0" smtClean="0"/>
              <a:t>Image processing makes information easier to find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Pattern detection and pattern recognition are separate fields in their own right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Pattern detection: looking for features and describing the image’s content at a higher level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Pattern recognition: classifying collections of features and matching them against library of stored patterns. (e.g., alphanumeric characters, types of abnormal cells, or human features in the case of biometrics)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/>
              <a:t>Pattern detection is one important component of pattern recognition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Computer vision can be used as part of a passive UI, as an alternative to intrusive (tethered) gadgetry such as 6DoF “space mice”, wands, and data gloves – see next slide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Computational photography draws on many techniques from vision</a:t>
            </a:r>
          </a:p>
          <a:p>
            <a:pPr>
              <a:spcAft>
                <a:spcPts val="600"/>
              </a:spcAft>
            </a:pPr>
            <a:r>
              <a:rPr lang="en-US" sz="1800" dirty="0" smtClean="0"/>
              <a:t>For more on computer vision: </a:t>
            </a:r>
            <a:r>
              <a:rPr lang="en-US" sz="1800" dirty="0"/>
              <a:t>CS143 (computer </a:t>
            </a:r>
            <a:r>
              <a:rPr lang="en-US" sz="1800" dirty="0" smtClean="0"/>
              <a:t>vision), CS129 (computational photography).  Also courses in DE, CLPS, ENGN</a:t>
            </a:r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mtClean="0"/>
              <a:t>Computer Vision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162424" cy="3600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Real-time computer vision system</a:t>
            </a:r>
          </a:p>
          <a:p>
            <a:pPr lvl="1"/>
            <a:r>
              <a:rPr lang="en-US" dirty="0" smtClean="0"/>
              <a:t>User wears orange gloves</a:t>
            </a:r>
          </a:p>
          <a:p>
            <a:pPr lvl="1"/>
            <a:r>
              <a:rPr lang="en-US" dirty="0" smtClean="0"/>
              <a:t>Glove “regions” are extracted in real-time</a:t>
            </a:r>
          </a:p>
          <a:p>
            <a:r>
              <a:rPr lang="en-US" dirty="0" smtClean="0"/>
              <a:t>Gesture recognition</a:t>
            </a:r>
          </a:p>
          <a:p>
            <a:pPr lvl="1"/>
            <a:r>
              <a:rPr lang="en-US" dirty="0" smtClean="0"/>
              <a:t>Change note with upper hand</a:t>
            </a:r>
          </a:p>
          <a:p>
            <a:pPr lvl="1"/>
            <a:r>
              <a:rPr lang="en-US" dirty="0" smtClean="0"/>
              <a:t>Strum with lower hand</a:t>
            </a:r>
          </a:p>
          <a:p>
            <a:pPr lvl="2"/>
            <a:r>
              <a:rPr lang="en-US" dirty="0" smtClean="0"/>
              <a:t>Whenever hand crosses virtual guitar neck (diagonal line in picture)</a:t>
            </a:r>
          </a:p>
          <a:p>
            <a:pPr lvl="1"/>
            <a:r>
              <a:rPr lang="en-US" dirty="0" smtClean="0"/>
              <a:t>Also vibrato and slide gestures</a:t>
            </a:r>
          </a:p>
          <a:p>
            <a:r>
              <a:rPr lang="en-US" dirty="0"/>
              <a:t>See </a:t>
            </a:r>
            <a:r>
              <a:rPr lang="en-US" dirty="0" smtClean="0"/>
              <a:t>this </a:t>
            </a:r>
            <a:r>
              <a:rPr lang="en-US" dirty="0" smtClean="0">
                <a:hlinkClick r:id="rId3"/>
              </a:rPr>
              <a:t>demonstration</a:t>
            </a:r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Virtual Air Guitar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16607" y="1047750"/>
            <a:ext cx="3693993" cy="3124200"/>
            <a:chOff x="4519117" y="2348901"/>
            <a:chExt cx="3686176" cy="3469359"/>
          </a:xfrm>
        </p:grpSpPr>
        <p:sp>
          <p:nvSpPr>
            <p:cNvPr id="7" name="TextBox 6"/>
            <p:cNvSpPr txBox="1"/>
            <p:nvPr/>
          </p:nvSpPr>
          <p:spPr>
            <a:xfrm>
              <a:off x="4519117" y="4956485"/>
              <a:ext cx="3686176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The Virtual Air Guitar from</a:t>
              </a:r>
            </a:p>
            <a:p>
              <a:pPr algn="ctr"/>
              <a:r>
                <a:rPr lang="en-US" dirty="0" smtClean="0"/>
                <a:t>Helsinki </a:t>
              </a:r>
              <a:r>
                <a:rPr lang="en-US" dirty="0"/>
                <a:t>University of Technology</a:t>
              </a:r>
            </a:p>
          </p:txBody>
        </p:sp>
        <p:pic>
          <p:nvPicPr>
            <p:cNvPr id="8" name="Picture 4" descr="http://airguitar.tml.hut.fi/media/airguitar_screenshot_plucks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117" y="2348901"/>
              <a:ext cx="3686175" cy="26075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895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Demo: Virtual Air Guitar</a:t>
            </a:r>
            <a:endParaRPr lang="en-US" dirty="0"/>
          </a:p>
        </p:txBody>
      </p:sp>
      <p:pic>
        <p:nvPicPr>
          <p:cNvPr id="6" name="FIAmyoEpV5c?fs=1&amp;hl=en_US"/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123950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0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4038600" cy="3581400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A 2D domain with samples at regular points (almost always a rectilinear grid)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Can have multiple samples per point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Meaning of samples depend on the application (red, green, blue, opacity, depth, etc.)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Units also depend on the application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e.g., an int or float to be mapped to voltage needed for display on a screen (e.g. a BMP file)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e.g., as a physical measurement of incoming light (e.g., a camera sensor)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600" dirty="0" smtClean="0"/>
              <a:t>Introduction to sampling </a:t>
            </a:r>
            <a:r>
              <a:rPr lang="en-US" sz="1600" dirty="0" smtClean="0">
                <a:hlinkClick r:id="rId3"/>
              </a:rPr>
              <a:t>demo</a:t>
            </a:r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“image” mean for us?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6019800" y="731456"/>
            <a:ext cx="2137515" cy="3516694"/>
            <a:chOff x="6096000" y="1219200"/>
            <a:chExt cx="2457450" cy="4191000"/>
          </a:xfrm>
        </p:grpSpPr>
        <p:grpSp>
          <p:nvGrpSpPr>
            <p:cNvPr id="6" name="Group 5"/>
            <p:cNvGrpSpPr/>
            <p:nvPr/>
          </p:nvGrpSpPr>
          <p:grpSpPr>
            <a:xfrm>
              <a:off x="6096000" y="1219200"/>
              <a:ext cx="2456085" cy="1801091"/>
              <a:chOff x="4190992" y="1371600"/>
              <a:chExt cx="1143024" cy="838200"/>
            </a:xfrm>
          </p:grpSpPr>
          <p:cxnSp>
            <p:nvCxnSpPr>
              <p:cNvPr id="7" name="Straight Connector 6"/>
              <p:cNvCxnSpPr>
                <a:stCxn id="57" idx="2"/>
                <a:endCxn id="21" idx="6"/>
              </p:cNvCxnSpPr>
              <p:nvPr/>
            </p:nvCxnSpPr>
            <p:spPr>
              <a:xfrm flipH="1">
                <a:off x="4267192" y="1409700"/>
                <a:ext cx="99061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stCxn id="22" idx="6"/>
                <a:endCxn id="58" idx="2"/>
              </p:cNvCxnSpPr>
              <p:nvPr/>
            </p:nvCxnSpPr>
            <p:spPr>
              <a:xfrm>
                <a:off x="4267192" y="1562100"/>
                <a:ext cx="99061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59" idx="2"/>
                <a:endCxn id="23" idx="6"/>
              </p:cNvCxnSpPr>
              <p:nvPr/>
            </p:nvCxnSpPr>
            <p:spPr>
              <a:xfrm flipH="1">
                <a:off x="4267192" y="1716881"/>
                <a:ext cx="99061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24" idx="6"/>
                <a:endCxn id="60" idx="2"/>
              </p:cNvCxnSpPr>
              <p:nvPr/>
            </p:nvCxnSpPr>
            <p:spPr>
              <a:xfrm>
                <a:off x="4267192" y="1869281"/>
                <a:ext cx="99061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25" idx="6"/>
              </p:cNvCxnSpPr>
              <p:nvPr/>
            </p:nvCxnSpPr>
            <p:spPr>
              <a:xfrm>
                <a:off x="4267200" y="2019300"/>
                <a:ext cx="990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381496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62" idx="2"/>
                <a:endCxn id="26" idx="6"/>
              </p:cNvCxnSpPr>
              <p:nvPr/>
            </p:nvCxnSpPr>
            <p:spPr>
              <a:xfrm flipH="1">
                <a:off x="4267200" y="2171700"/>
                <a:ext cx="99061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4229096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343392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4343392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343392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343392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343400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343400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190992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190992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190992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190992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91000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191000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4686304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533904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4648200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648200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648200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648200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648208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648208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495800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495800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495800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495800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495808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495808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4991104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838704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>
              <a:xfrm>
                <a:off x="4953000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953000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953000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953000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953008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953008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800600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800600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800600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800600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800608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800608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5295912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143512" y="1409696"/>
                <a:ext cx="0" cy="762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>
                <a:off x="5257808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257808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257808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257808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257816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257816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105408" y="1371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105408" y="15240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105408" y="16787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105408" y="1831181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105416" y="19812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05416" y="2133600"/>
                <a:ext cx="76200" cy="76200"/>
              </a:xfrm>
              <a:prstGeom prst="ellipse">
                <a:avLst/>
              </a:prstGeom>
              <a:ln w="95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362" name="Picture 2" descr="http://upload.wikimedia.org/wikipedia/commons/e/e3/Dithering_example_undithered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72200" y="3505200"/>
              <a:ext cx="2381250" cy="1905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272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40386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Uses computer vision to “see” your body’s shape</a:t>
            </a:r>
          </a:p>
          <a:p>
            <a:pPr lvl="1"/>
            <a:r>
              <a:rPr lang="en-US" dirty="0" smtClean="0"/>
              <a:t>Extract multiple “skeletons” from depth image</a:t>
            </a:r>
          </a:p>
          <a:p>
            <a:pPr lvl="2"/>
            <a:r>
              <a:rPr lang="en-US" dirty="0"/>
              <a:t>Body as a </a:t>
            </a:r>
            <a:r>
              <a:rPr lang="en-US" dirty="0" smtClean="0"/>
              <a:t>controller</a:t>
            </a:r>
          </a:p>
          <a:p>
            <a:pPr lvl="2"/>
            <a:r>
              <a:rPr lang="en-US" dirty="0"/>
              <a:t>Gesture recognition</a:t>
            </a:r>
          </a:p>
          <a:p>
            <a:pPr lvl="1"/>
            <a:r>
              <a:rPr lang="en-US" dirty="0" smtClean="0"/>
              <a:t>Facial recognition</a:t>
            </a:r>
          </a:p>
          <a:p>
            <a:r>
              <a:rPr lang="en-US" dirty="0" smtClean="0"/>
              <a:t>Works with cheap hardware</a:t>
            </a:r>
          </a:p>
          <a:p>
            <a:pPr lvl="1"/>
            <a:r>
              <a:rPr lang="en-US" dirty="0" smtClean="0"/>
              <a:t>RGB camera</a:t>
            </a:r>
          </a:p>
          <a:p>
            <a:pPr lvl="1"/>
            <a:r>
              <a:rPr lang="en-US" dirty="0" smtClean="0"/>
              <a:t>CMOS depth sensor</a:t>
            </a:r>
          </a:p>
          <a:p>
            <a:pPr lvl="2"/>
            <a:r>
              <a:rPr lang="en-US" dirty="0" smtClean="0"/>
              <a:t>Projected infrared pattern to see in darkness</a:t>
            </a:r>
          </a:p>
          <a:p>
            <a:pPr lvl="1"/>
            <a:r>
              <a:rPr lang="en-US" dirty="0" smtClean="0"/>
              <a:t>Total cost $150</a:t>
            </a:r>
          </a:p>
          <a:p>
            <a:r>
              <a:rPr lang="en-US" dirty="0" smtClean="0"/>
              <a:t>Current research uses </a:t>
            </a:r>
            <a:r>
              <a:rPr lang="en-US" dirty="0" err="1" smtClean="0"/>
              <a:t>Kinects</a:t>
            </a:r>
            <a:r>
              <a:rPr lang="en-US" dirty="0" smtClean="0"/>
              <a:t> to construct 3D point clouds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Kinect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48200" y="1185306"/>
            <a:ext cx="4267200" cy="1878827"/>
            <a:chOff x="4721925" y="1504208"/>
            <a:chExt cx="4267200" cy="2505103"/>
          </a:xfrm>
        </p:grpSpPr>
        <p:pic>
          <p:nvPicPr>
            <p:cNvPr id="8194" name="Picture 2" descr="C:\Users\Evan\Desktop\500x_mturk_couch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25"/>
            <a:stretch/>
          </p:blipFill>
          <p:spPr bwMode="auto">
            <a:xfrm>
              <a:off x="4988625" y="1504208"/>
              <a:ext cx="3733800" cy="201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721925" y="3516868"/>
              <a:ext cx="4267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Joints of skeletons on top of depth map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00600" y="3141641"/>
            <a:ext cx="3962400" cy="1351243"/>
            <a:chOff x="4874325" y="4065029"/>
            <a:chExt cx="3962400" cy="1801656"/>
          </a:xfrm>
        </p:grpSpPr>
        <p:pic>
          <p:nvPicPr>
            <p:cNvPr id="8196" name="Picture 4" descr="http://static.gamesradar.com/images/mb/GamesRadar/us/Features/2010/08/Kinect%20in%20depth/XBW95.talking.kinect1--article_imag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89"/>
            <a:stretch/>
          </p:blipFill>
          <p:spPr bwMode="auto">
            <a:xfrm>
              <a:off x="4988625" y="4065029"/>
              <a:ext cx="3733800" cy="1318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874325" y="5374243"/>
              <a:ext cx="396240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The </a:t>
              </a:r>
              <a:r>
                <a:rPr lang="en-US" dirty="0"/>
                <a:t>Kinect </a:t>
              </a:r>
              <a:r>
                <a:rPr lang="en-US" dirty="0" smtClean="0"/>
                <a:t>peripheral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59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6324600" cy="36004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3D images</a:t>
                </a:r>
              </a:p>
              <a:p>
                <a:pPr lvl="1"/>
                <a:r>
                  <a:rPr lang="en-US" dirty="0" smtClean="0"/>
                  <a:t>3D image volumes from MRI scans </a:t>
                </a:r>
                <a:br>
                  <a:rPr lang="en-US" dirty="0" smtClean="0"/>
                </a:br>
                <a:r>
                  <a:rPr lang="en-US" dirty="0" smtClean="0"/>
                  <a:t>need image processing</a:t>
                </a:r>
              </a:p>
              <a:p>
                <a:pPr lvl="1"/>
                <a:r>
                  <a:rPr lang="en-US" dirty="0" smtClean="0"/>
                  <a:t>2D image processing techniques often have</a:t>
                </a:r>
                <a:br>
                  <a:rPr lang="en-US" dirty="0" smtClean="0"/>
                </a:br>
                <a:r>
                  <a:rPr lang="en-US" dirty="0" smtClean="0"/>
                  <a:t>3D analogs</a:t>
                </a:r>
              </a:p>
              <a:p>
                <a:pPr lvl="1"/>
                <a:r>
                  <a:rPr lang="en-US" dirty="0" smtClean="0"/>
                  <a:t>Display becomes more difficult: </a:t>
                </a:r>
                <a:r>
                  <a:rPr lang="en-US" b="1" dirty="0" smtClean="0"/>
                  <a:t>voxels</a:t>
                </a:r>
                <a:br>
                  <a:rPr lang="en-US" b="1" dirty="0" smtClean="0"/>
                </a:br>
                <a:r>
                  <a:rPr lang="en-US" dirty="0" smtClean="0"/>
                  <a:t>replace pixels  (</a:t>
                </a:r>
                <a:r>
                  <a:rPr lang="en-US" b="1" dirty="0"/>
                  <a:t>volumetric </a:t>
                </a:r>
                <a:r>
                  <a:rPr lang="en-US" b="1" dirty="0" smtClean="0"/>
                  <a:t>rendering)</a:t>
                </a:r>
              </a:p>
              <a:p>
                <a:pPr lvl="1"/>
                <a:r>
                  <a:rPr lang="en-US" dirty="0" smtClean="0"/>
                  <a:t>Increases time and space complexity:</a:t>
                </a:r>
              </a:p>
              <a:p>
                <a:pPr lvl="2"/>
                <a:r>
                  <a:rPr lang="en-US" dirty="0" smtClean="0"/>
                  <a:t>4 channel 1024x1024 image = 4 megs</a:t>
                </a:r>
              </a:p>
              <a:p>
                <a:pPr lvl="2"/>
                <a:r>
                  <a:rPr lang="en-US" dirty="0" smtClean="0"/>
                  <a:t>4 channel 1024x1024x1024 image = 4 </a:t>
                </a:r>
                <a:r>
                  <a:rPr lang="en-US" b="1" dirty="0" smtClean="0"/>
                  <a:t>gigs</a:t>
                </a:r>
                <a:r>
                  <a:rPr lang="en-US" dirty="0" smtClean="0"/>
                  <a:t>!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processing algorithms become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6324600" cy="3600450"/>
              </a:xfrm>
              <a:blipFill rotWithShape="1">
                <a:blip r:embed="rId3"/>
                <a:stretch>
                  <a:fillRect l="-289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Image </a:t>
            </a:r>
            <a:r>
              <a:rPr lang="en-US" dirty="0" smtClean="0"/>
              <a:t>Processing: (1/3)</a:t>
            </a:r>
            <a:endParaRPr lang="en-US" dirty="0"/>
          </a:p>
        </p:txBody>
      </p:sp>
      <p:pic>
        <p:nvPicPr>
          <p:cNvPr id="7170" name="Picture 2" descr="http://www.cmbn.no/ottersen/img/IllustrasjonEngels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/>
          <a:stretch/>
        </p:blipFill>
        <p:spPr bwMode="auto">
          <a:xfrm>
            <a:off x="5566150" y="904786"/>
            <a:ext cx="3197832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6150" y="3419386"/>
            <a:ext cx="33492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Illustration: </a:t>
            </a:r>
            <a:r>
              <a:rPr lang="en-US" sz="1100" dirty="0" err="1"/>
              <a:t>Erlend</a:t>
            </a:r>
            <a:r>
              <a:rPr lang="en-US" sz="1100" dirty="0"/>
              <a:t> </a:t>
            </a:r>
            <a:r>
              <a:rPr lang="en-US" sz="1100" dirty="0" err="1"/>
              <a:t>Nagelhus</a:t>
            </a:r>
            <a:r>
              <a:rPr lang="en-US" sz="1100" dirty="0"/>
              <a:t> and Gunnar </a:t>
            </a:r>
            <a:r>
              <a:rPr lang="en-US" sz="1100" dirty="0" err="1" smtClean="0"/>
              <a:t>Lothe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3D </a:t>
            </a:r>
            <a:r>
              <a:rPr lang="en-US" sz="1100" dirty="0"/>
              <a:t>MRI: </a:t>
            </a:r>
            <a:r>
              <a:rPr lang="en-US" sz="1100" dirty="0" err="1"/>
              <a:t>Kyrre</a:t>
            </a:r>
            <a:r>
              <a:rPr lang="en-US" sz="1100" dirty="0"/>
              <a:t> </a:t>
            </a:r>
            <a:r>
              <a:rPr lang="en-US" sz="1100" dirty="0" err="1"/>
              <a:t>Eeg</a:t>
            </a:r>
            <a:r>
              <a:rPr lang="en-US" sz="1100" dirty="0"/>
              <a:t> Emblem, </a:t>
            </a:r>
            <a:r>
              <a:rPr lang="en-US" sz="1100" dirty="0" err="1"/>
              <a:t>Rikshospitalet</a:t>
            </a:r>
            <a:r>
              <a:rPr lang="en-US" sz="1100" dirty="0"/>
              <a:t>, and </a:t>
            </a:r>
            <a:r>
              <a:rPr lang="en-US" sz="1100" dirty="0" err="1"/>
              <a:t>Inge</a:t>
            </a:r>
            <a:r>
              <a:rPr lang="en-US" sz="1100" dirty="0"/>
              <a:t> Rasmussen, </a:t>
            </a:r>
            <a:r>
              <a:rPr lang="en-US" sz="1100" dirty="0" err="1"/>
              <a:t>Nidelven</a:t>
            </a:r>
            <a:r>
              <a:rPr lang="en-US" sz="1100" dirty="0"/>
              <a:t> </a:t>
            </a:r>
            <a:r>
              <a:rPr lang="en-US" sz="1100" dirty="0" err="1"/>
              <a:t>Hjerneforskningslaboratorium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896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3D displays</a:t>
            </a:r>
          </a:p>
          <a:p>
            <a:pPr lvl="1"/>
            <a:r>
              <a:rPr lang="en-US" dirty="0" smtClean="0"/>
              <a:t>Autostereoscopic displays starting to emerge</a:t>
            </a:r>
          </a:p>
          <a:p>
            <a:pPr lvl="2"/>
            <a:r>
              <a:rPr lang="en-US" dirty="0" smtClean="0"/>
              <a:t>Most work with lenticular optics or parallax effects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e’ll </a:t>
            </a:r>
            <a:r>
              <a:rPr lang="en-US" dirty="0"/>
              <a:t>revisit this </a:t>
            </a:r>
            <a:r>
              <a:rPr lang="en-US" dirty="0" smtClean="0"/>
              <a:t>in more detail later </a:t>
            </a:r>
            <a:r>
              <a:rPr lang="en-US" dirty="0"/>
              <a:t>in the semester</a:t>
            </a:r>
            <a:endParaRPr lang="en-US" dirty="0" smtClean="0"/>
          </a:p>
          <a:p>
            <a:pPr lvl="1"/>
            <a:r>
              <a:rPr lang="en-US" dirty="0" smtClean="0"/>
              <a:t>Several companies are commercializing products</a:t>
            </a:r>
          </a:p>
          <a:p>
            <a:pPr lvl="2"/>
            <a:r>
              <a:rPr lang="en-US" dirty="0" smtClean="0"/>
              <a:t>Philips released the first 3D HDTV in 2009,</a:t>
            </a:r>
            <a:r>
              <a:rPr lang="en-US" dirty="0"/>
              <a:t> </a:t>
            </a:r>
            <a:r>
              <a:rPr lang="en-US" dirty="0" smtClean="0"/>
              <a:t>now 3D TVs are in many homes</a:t>
            </a:r>
          </a:p>
          <a:p>
            <a:pPr lvl="2"/>
            <a:r>
              <a:rPr lang="en-US" dirty="0"/>
              <a:t>Panasonic, LG, </a:t>
            </a:r>
            <a:r>
              <a:rPr lang="en-US" dirty="0" smtClean="0"/>
              <a:t>Samsung </a:t>
            </a:r>
            <a:r>
              <a:rPr lang="en-US" dirty="0"/>
              <a:t>and </a:t>
            </a:r>
            <a:r>
              <a:rPr lang="en-US" dirty="0" smtClean="0"/>
              <a:t>Sony also have 3D TVs on the market</a:t>
            </a:r>
          </a:p>
          <a:p>
            <a:pPr lvl="2"/>
            <a:r>
              <a:rPr lang="en-US" dirty="0" smtClean="0"/>
              <a:t>Hitachi,  HTC, LG all produce 3D mobile phones</a:t>
            </a:r>
          </a:p>
          <a:p>
            <a:pPr lvl="2"/>
            <a:r>
              <a:rPr lang="en-US" dirty="0" smtClean="0"/>
              <a:t>Nintendo 3DS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Image </a:t>
            </a:r>
            <a:r>
              <a:rPr lang="en-US" dirty="0" smtClean="0"/>
              <a:t>Processing: (2/3)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93087" y="1025607"/>
            <a:ext cx="2065008" cy="1477680"/>
            <a:chOff x="9067800" y="2057400"/>
            <a:chExt cx="1835150" cy="1666667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7800" y="2057400"/>
              <a:ext cx="183515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067800" y="3428999"/>
              <a:ext cx="1835150" cy="295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Philips 52” </a:t>
              </a:r>
              <a:r>
                <a:rPr lang="en-US" sz="1100" dirty="0" err="1"/>
                <a:t>WOWvx</a:t>
              </a:r>
              <a:r>
                <a:rPr lang="en-US" sz="1100" dirty="0"/>
                <a:t> </a:t>
              </a:r>
              <a:r>
                <a:rPr lang="en-US" sz="1100" dirty="0" smtClean="0"/>
                <a:t>Display</a:t>
              </a:r>
              <a:endParaRPr lang="en-US" sz="11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72000" y="3002064"/>
            <a:ext cx="2001134" cy="1384263"/>
            <a:chOff x="-2133600" y="1752600"/>
            <a:chExt cx="1795462" cy="1655988"/>
          </a:xfrm>
        </p:grpSpPr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33600" y="1752600"/>
              <a:ext cx="1795462" cy="134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-2133600" y="3095625"/>
              <a:ext cx="1795462" cy="312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Hitachi  </a:t>
              </a:r>
              <a:r>
                <a:rPr lang="en-US" sz="1100" dirty="0" smtClean="0"/>
                <a:t>H001</a:t>
              </a:r>
              <a:endParaRPr lang="en-US" sz="1100" dirty="0"/>
            </a:p>
          </p:txBody>
        </p:sp>
      </p:grp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4"/>
          <a:stretch/>
        </p:blipFill>
        <p:spPr bwMode="auto">
          <a:xfrm>
            <a:off x="4615005" y="1059539"/>
            <a:ext cx="1929116" cy="137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828289" y="2806389"/>
            <a:ext cx="2001134" cy="1579938"/>
            <a:chOff x="6828289" y="2806389"/>
            <a:chExt cx="2001134" cy="1579938"/>
          </a:xfrm>
        </p:grpSpPr>
        <p:pic>
          <p:nvPicPr>
            <p:cNvPr id="8194" name="Picture 2" descr="http://upload.wikimedia.org/wikipedia/en/2/26/Nintendo3DS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8289" y="2806389"/>
              <a:ext cx="2000775" cy="1341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828289" y="4124717"/>
              <a:ext cx="20011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Nintendo 3DS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06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zSpace</a:t>
            </a:r>
            <a:r>
              <a:rPr lang="en-US" dirty="0" smtClean="0"/>
              <a:t>, an interactive 3D display and computing platform</a:t>
            </a:r>
          </a:p>
          <a:p>
            <a:pPr lvl="1"/>
            <a:r>
              <a:rPr lang="en-US" dirty="0">
                <a:hlinkClick r:id="rId3"/>
              </a:rPr>
              <a:t>http://zspace.com/about-zspace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Potential applications include architecture, data visualization, medicine, digital art, engineering, gaming/entertainment, education</a:t>
            </a:r>
          </a:p>
          <a:p>
            <a:r>
              <a:rPr lang="en-US" dirty="0" smtClean="0"/>
              <a:t>Fujifilm 3D technology</a:t>
            </a:r>
          </a:p>
          <a:p>
            <a:pPr lvl="1"/>
            <a:r>
              <a:rPr lang="en-US" dirty="0" err="1" smtClean="0"/>
              <a:t>FinePix</a:t>
            </a:r>
            <a:r>
              <a:rPr lang="en-US" dirty="0" smtClean="0"/>
              <a:t> REAL 3D, released in 2009, captures video and images in 3D</a:t>
            </a:r>
          </a:p>
          <a:p>
            <a:pPr lvl="1"/>
            <a:r>
              <a:rPr lang="en-US" dirty="0" smtClean="0"/>
              <a:t>3D printing service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Image </a:t>
            </a:r>
            <a:r>
              <a:rPr lang="en-US" dirty="0" smtClean="0"/>
              <a:t>Processing: (3/3)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819150"/>
            <a:ext cx="2857501" cy="1930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952750"/>
            <a:ext cx="1848837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Example Applications</a:t>
            </a:r>
          </a:p>
          <a:p>
            <a:r>
              <a:rPr lang="en-US" b="1" dirty="0" err="1" smtClean="0"/>
              <a:t>Jaggies</a:t>
            </a:r>
            <a:r>
              <a:rPr lang="en-US" b="1" dirty="0" smtClean="0"/>
              <a:t> &amp; Aliasing </a:t>
            </a:r>
            <a:r>
              <a:rPr lang="en-US" dirty="0" smtClean="0"/>
              <a:t>(next class)</a:t>
            </a:r>
          </a:p>
          <a:p>
            <a:r>
              <a:rPr lang="en-US" dirty="0" smtClean="0"/>
              <a:t>Sampling &amp; Duals</a:t>
            </a:r>
          </a:p>
          <a:p>
            <a:r>
              <a:rPr lang="en-US" dirty="0" smtClean="0"/>
              <a:t>Convolution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Reconstruction</a:t>
            </a:r>
          </a:p>
          <a:p>
            <a:r>
              <a:rPr lang="en-US" dirty="0"/>
              <a:t>Scaling, continued</a:t>
            </a:r>
          </a:p>
          <a:p>
            <a:r>
              <a:rPr lang="en-US" dirty="0"/>
              <a:t>Implementation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3429000" cy="35433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1900" dirty="0" smtClean="0"/>
              <a:t>A channel is all the samples of a particular type</a:t>
            </a:r>
          </a:p>
          <a:p>
            <a:pPr>
              <a:spcAft>
                <a:spcPts val="600"/>
              </a:spcAft>
            </a:pPr>
            <a:r>
              <a:rPr lang="en-US" sz="1900" dirty="0" smtClean="0"/>
              <a:t>The red channel of an RGB image is an image containing just the red samples</a:t>
            </a:r>
          </a:p>
          <a:p>
            <a:pPr>
              <a:spcAft>
                <a:spcPts val="600"/>
              </a:spcAft>
            </a:pPr>
            <a:r>
              <a:rPr lang="en-US" sz="1900" dirty="0" smtClean="0"/>
              <a:t>TV channels are tuned to different frequencies of electromagnetic waves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700" dirty="0"/>
              <a:t>I</a:t>
            </a:r>
            <a:r>
              <a:rPr lang="en-US" sz="1700" dirty="0" smtClean="0"/>
              <a:t>n a similar sense, RGB channels are “tuned” to different frequencies in the visible spectrum</a:t>
            </a:r>
            <a:endParaRPr lang="en-US" sz="1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channel?</a:t>
            </a:r>
            <a:endParaRPr lang="en-US" dirty="0"/>
          </a:p>
        </p:txBody>
      </p:sp>
      <p:grpSp>
        <p:nvGrpSpPr>
          <p:cNvPr id="23" name="Content Placeholder 22"/>
          <p:cNvGrpSpPr>
            <a:grpSpLocks noGrp="1"/>
          </p:cNvGrpSpPr>
          <p:nvPr/>
        </p:nvGrpSpPr>
        <p:grpSpPr>
          <a:xfrm>
            <a:off x="3955439" y="819150"/>
            <a:ext cx="4956449" cy="3276600"/>
            <a:chOff x="3257997" y="1108983"/>
            <a:chExt cx="5293533" cy="5048836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908" y="1958483"/>
              <a:ext cx="1581150" cy="158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754" y="3861186"/>
              <a:ext cx="1581150" cy="158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908" y="3861186"/>
              <a:ext cx="1581150" cy="158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997" y="3861186"/>
              <a:ext cx="1581150" cy="1581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8" name="Elbow Connector 27"/>
            <p:cNvCxnSpPr>
              <a:stCxn id="24" idx="2"/>
              <a:endCxn id="27" idx="0"/>
            </p:cNvCxnSpPr>
            <p:nvPr/>
          </p:nvCxnSpPr>
          <p:spPr>
            <a:xfrm rot="5400000">
              <a:off x="4808752" y="2779454"/>
              <a:ext cx="321553" cy="1841911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2"/>
              <a:endCxn id="25" idx="0"/>
            </p:cNvCxnSpPr>
            <p:nvPr/>
          </p:nvCxnSpPr>
          <p:spPr>
            <a:xfrm rot="16200000" flipH="1">
              <a:off x="6656630" y="2773486"/>
              <a:ext cx="321553" cy="1853846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2"/>
              <a:endCxn id="26" idx="0"/>
            </p:cNvCxnSpPr>
            <p:nvPr/>
          </p:nvCxnSpPr>
          <p:spPr>
            <a:xfrm>
              <a:off x="5890483" y="3539633"/>
              <a:ext cx="0" cy="3215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136947" y="1108983"/>
              <a:ext cx="1546541" cy="69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Original RGB image</a:t>
              </a:r>
            </a:p>
            <a:p>
              <a:pPr algn="ctr"/>
              <a:r>
                <a:rPr lang="en-US" sz="1400" dirty="0" smtClean="0"/>
                <a:t>3 samples per pixel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59472" y="5442334"/>
              <a:ext cx="1466036" cy="69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Red channel</a:t>
              </a:r>
            </a:p>
            <a:p>
              <a:pPr algn="ctr"/>
              <a:r>
                <a:rPr lang="en-US" sz="1400" dirty="0" smtClean="0"/>
                <a:t>1 sample per pixel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85494" y="5442336"/>
              <a:ext cx="1466036" cy="69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Blue channel</a:t>
              </a:r>
            </a:p>
            <a:p>
              <a:pPr algn="ctr"/>
              <a:r>
                <a:rPr lang="en-US" sz="1400" dirty="0" smtClean="0"/>
                <a:t>1 sample per pixel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80494" y="5458857"/>
              <a:ext cx="1466036" cy="698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Green channel</a:t>
              </a:r>
            </a:p>
            <a:p>
              <a:pPr algn="ctr"/>
              <a:r>
                <a:rPr lang="en-US" sz="1400" dirty="0" smtClean="0"/>
                <a:t>1 sample per pixel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36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199" y="971550"/>
            <a:ext cx="4953001" cy="37719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addition to the R, G, and B channels of an image, add a fourth channel called α (transparency/opacity/translucency)</a:t>
            </a:r>
          </a:p>
          <a:p>
            <a:r>
              <a:rPr lang="en-US" dirty="0" smtClean="0"/>
              <a:t>Alpha varies between 0 and 1 </a:t>
            </a:r>
          </a:p>
          <a:p>
            <a:pPr lvl="1"/>
            <a:r>
              <a:rPr lang="en-US" dirty="0" smtClean="0"/>
              <a:t>Value of 1 represents a completely opaque pixel, one you cannot see through </a:t>
            </a:r>
          </a:p>
          <a:p>
            <a:pPr lvl="1"/>
            <a:r>
              <a:rPr lang="en-US" dirty="0" smtClean="0"/>
              <a:t>Value of 0 is a completely transparent pixel</a:t>
            </a:r>
          </a:p>
          <a:p>
            <a:pPr lvl="1"/>
            <a:r>
              <a:rPr lang="en-US" dirty="0"/>
              <a:t>0&lt; </a:t>
            </a:r>
            <a:r>
              <a:rPr lang="en-US" dirty="0" smtClean="0"/>
              <a:t>α &lt; 1 =&gt; translucency</a:t>
            </a:r>
          </a:p>
          <a:p>
            <a:r>
              <a:rPr lang="en-US" dirty="0" smtClean="0"/>
              <a:t>Useful for blending images</a:t>
            </a:r>
          </a:p>
          <a:p>
            <a:pPr lvl="1"/>
            <a:r>
              <a:rPr lang="en-US" dirty="0" smtClean="0"/>
              <a:t>Images with higher alpha values are less transparent</a:t>
            </a:r>
          </a:p>
          <a:p>
            <a:pPr lvl="1"/>
            <a:r>
              <a:rPr lang="en-US" dirty="0" smtClean="0"/>
              <a:t>Linear interpolation (αR + (1-</a:t>
            </a:r>
            <a:r>
              <a:rPr lang="en-US" dirty="0"/>
              <a:t> </a:t>
            </a:r>
            <a:r>
              <a:rPr lang="en-US" dirty="0" smtClean="0"/>
              <a:t>α)B) or full Porter-Duff compositing algebra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alpha channel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410201" y="1422053"/>
            <a:ext cx="2895599" cy="2530228"/>
            <a:chOff x="5410200" y="1896070"/>
            <a:chExt cx="2895599" cy="3373637"/>
          </a:xfrm>
        </p:grpSpPr>
        <p:sp>
          <p:nvSpPr>
            <p:cNvPr id="24" name="Rectangle 23"/>
            <p:cNvSpPr/>
            <p:nvPr/>
          </p:nvSpPr>
          <p:spPr>
            <a:xfrm>
              <a:off x="6324600" y="2124670"/>
              <a:ext cx="1828800" cy="1828800"/>
            </a:xfrm>
            <a:prstGeom prst="rect">
              <a:avLst/>
            </a:prstGeom>
            <a:solidFill>
              <a:srgbClr val="5B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86400" y="1896070"/>
              <a:ext cx="1828800" cy="1828800"/>
            </a:xfrm>
            <a:prstGeom prst="rect">
              <a:avLst/>
            </a:prstGeom>
            <a:solidFill>
              <a:srgbClr val="FF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0200" y="4038600"/>
              <a:ext cx="2895599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red box is drawn on top of the blue box using </a:t>
              </a:r>
              <a:r>
                <a:rPr lang="en-US" dirty="0" smtClean="0">
                  <a:sym typeface="Symbol"/>
                </a:rPr>
                <a:t> </a:t>
              </a:r>
              <a:r>
                <a:rPr lang="en-US" dirty="0" smtClean="0"/>
                <a:t>= 0.8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8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600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Model a one-channel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𝑛</m:t>
                    </m:r>
                    <m:r>
                      <a:rPr lang="en-US" smtClean="0">
                        <a:latin typeface="Cambria Math"/>
                      </a:rPr>
                      <m:t>×</m:t>
                    </m:r>
                    <m:r>
                      <a:rPr lang="en-US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image as the </a:t>
                </a: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>
                            <a:latin typeface="Cambria Math"/>
                          </a:rPr>
                          <m:t>𝑖</m:t>
                        </m:r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from pairs of integers to real numbers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 are integers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0≤</m:t>
                    </m:r>
                    <m:r>
                      <a:rPr lang="en-US" smtClean="0">
                        <a:latin typeface="Cambria Math"/>
                      </a:rPr>
                      <m:t>𝑖</m:t>
                    </m:r>
                    <m:r>
                      <a:rPr lang="en-US" smtClean="0">
                        <a:latin typeface="Cambria Math"/>
                      </a:rPr>
                      <m:t>&lt;</m:t>
                    </m:r>
                    <m:r>
                      <a:rPr lang="en-US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0≤</m:t>
                    </m:r>
                    <m:r>
                      <a:rPr lang="en-US" smtClean="0">
                        <a:latin typeface="Cambria Math"/>
                      </a:rPr>
                      <m:t>𝑗</m:t>
                    </m:r>
                    <m:r>
                      <a:rPr lang="en-US" smtClean="0">
                        <a:latin typeface="Cambria Math"/>
                      </a:rPr>
                      <m:t>&lt;</m:t>
                    </m:r>
                    <m:r>
                      <a:rPr lang="en-US" smtClean="0">
                        <a:latin typeface="Cambria Math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Associate each pixel value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/>
                          </a:rPr>
                          <m:t>𝑖</m:t>
                        </m:r>
                        <m:r>
                          <a:rPr lang="en-US" smtClean="0">
                            <a:latin typeface="Cambria Math"/>
                          </a:rPr>
                          <m:t>,</m:t>
                        </m:r>
                        <m:r>
                          <a:rPr lang="en-US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to</a:t>
                </a:r>
                <a:br>
                  <a:rPr lang="en-US" dirty="0"/>
                </a:br>
                <a:r>
                  <a:rPr lang="en-US" dirty="0"/>
                  <a:t>small area around </a:t>
                </a:r>
                <a:r>
                  <a:rPr lang="en-US" dirty="0" smtClean="0"/>
                  <a:t>display location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with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/>
                          </a:rPr>
                          <m:t>𝑖</m:t>
                        </m:r>
                        <m:r>
                          <a:rPr lang="en-US" dirty="0" smtClean="0">
                            <a:latin typeface="Cambria Math"/>
                          </a:rPr>
                          <m:t>,</m:t>
                        </m:r>
                        <m:r>
                          <a:rPr lang="en-US" dirty="0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A </a:t>
                </a:r>
                <a:r>
                  <a:rPr lang="en-US" dirty="0"/>
                  <a:t>pixel here </a:t>
                </a:r>
                <a:r>
                  <a:rPr lang="en-US" dirty="0" smtClean="0"/>
                  <a:t>looks like a square centered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over </a:t>
                </a:r>
                <a:r>
                  <a:rPr lang="en-US" dirty="0"/>
                  <a:t>the sample point, but </a:t>
                </a:r>
                <a:r>
                  <a:rPr lang="en-US" dirty="0" smtClean="0"/>
                  <a:t>it’s </a:t>
                </a:r>
                <a:r>
                  <a:rPr lang="en-US" dirty="0"/>
                  <a:t>just </a:t>
                </a:r>
                <a:r>
                  <a:rPr lang="en-US" dirty="0" smtClean="0"/>
                  <a:t>a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value </a:t>
                </a:r>
                <a:r>
                  <a:rPr lang="en-US" dirty="0"/>
                  <a:t>and the actual geometry of </a:t>
                </a:r>
                <a:r>
                  <a:rPr lang="en-US" dirty="0" smtClean="0"/>
                  <a:t>its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screen </a:t>
                </a:r>
                <a:r>
                  <a:rPr lang="en-US" dirty="0"/>
                  <a:t>appearance </a:t>
                </a:r>
                <a:r>
                  <a:rPr lang="en-US" dirty="0" smtClean="0"/>
                  <a:t>varies by device</a:t>
                </a:r>
              </a:p>
              <a:p>
                <a:pPr lvl="1"/>
                <a:r>
                  <a:rPr lang="en-US" dirty="0" smtClean="0"/>
                  <a:t>Roughly circular spot on CRT</a:t>
                </a:r>
              </a:p>
              <a:p>
                <a:pPr lvl="1"/>
                <a:r>
                  <a:rPr lang="en-US" dirty="0" smtClean="0"/>
                  <a:t>Rectangular </a:t>
                </a:r>
                <a:r>
                  <a:rPr lang="en-US" dirty="0"/>
                  <a:t>on </a:t>
                </a:r>
                <a:r>
                  <a:rPr lang="en-US" dirty="0" smtClean="0"/>
                  <a:t>LCD panel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600450"/>
              </a:xfrm>
              <a:blipFill rotWithShape="1">
                <a:blip r:embed="rId3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an image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1941057"/>
            <a:ext cx="3031317" cy="261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1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Image Processing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Pixels are not just “squares”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47725" y="1276350"/>
            <a:ext cx="2581275" cy="2927865"/>
            <a:chOff x="838200" y="1123950"/>
            <a:chExt cx="2581275" cy="29278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123950"/>
              <a:ext cx="2571750" cy="25717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42975" y="3713261"/>
              <a:ext cx="247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Close-up of a CRT screen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62400" y="1617944"/>
            <a:ext cx="4742561" cy="1767437"/>
            <a:chOff x="4724400" y="3657600"/>
            <a:chExt cx="3848838" cy="1912490"/>
          </a:xfrm>
        </p:grpSpPr>
        <p:pic>
          <p:nvPicPr>
            <p:cNvPr id="10" name="Picture 2" descr="http://upload.wikimedia.org/wikipedia/commons/7/70/LCD_RG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657600"/>
              <a:ext cx="3848838" cy="1546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724400" y="5203751"/>
              <a:ext cx="3848838" cy="366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Close-up of an LCD screen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3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1" y="952434"/>
                <a:ext cx="4485925" cy="3067116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700" dirty="0"/>
                  <a:t>Actually two kinds of images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00" dirty="0"/>
                  <a:t>Discrete image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00" dirty="0"/>
                  <a:t>Continuous image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1700" dirty="0"/>
                  <a:t>Discrete image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00" dirty="0"/>
                  <a:t>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/>
                          </a:rPr>
                          <m:t>ℤ</m:t>
                        </m:r>
                      </m:e>
                      <m:sup>
                        <m:r>
                          <a:rPr lang="en-US" sz="17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dirty="0"/>
                  <a:t> to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/>
                      </a:rPr>
                      <m:t>ℝ</m:t>
                    </m:r>
                  </m:oMath>
                </a14:m>
                <a:endParaRPr lang="en-US" sz="1700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00" dirty="0"/>
                  <a:t>How images are stored in </a:t>
                </a:r>
                <a:r>
                  <a:rPr lang="en-US" sz="1700" dirty="0" smtClean="0"/>
                  <a:t>memory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700" dirty="0" smtClean="0"/>
                  <a:t>The kind of images we generally deal with as computer scientists</a:t>
                </a: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1" y="952434"/>
                <a:ext cx="4485925" cy="3067116"/>
              </a:xfrm>
              <a:blipFill rotWithShape="1">
                <a:blip r:embed="rId3"/>
                <a:stretch>
                  <a:fillRect t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Image Processing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Discrete Images vs. Continuous Images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384126" y="1075190"/>
            <a:ext cx="4721774" cy="2487160"/>
            <a:chOff x="4478654" y="1200634"/>
            <a:chExt cx="4472578" cy="2778686"/>
          </a:xfrm>
        </p:grpSpPr>
        <p:grpSp>
          <p:nvGrpSpPr>
            <p:cNvPr id="15" name="Group 14"/>
            <p:cNvGrpSpPr/>
            <p:nvPr/>
          </p:nvGrpSpPr>
          <p:grpSpPr>
            <a:xfrm>
              <a:off x="4691287" y="1417566"/>
              <a:ext cx="3743785" cy="2561754"/>
              <a:chOff x="4943013" y="2027166"/>
              <a:chExt cx="3743785" cy="25617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638798" y="4096477"/>
                    <a:ext cx="2819400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Discrete </a:t>
                    </a:r>
                    <a:r>
                      <a:rPr lang="en-US" dirty="0"/>
                      <a:t>image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e>
                        </m:d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8798" y="4096477"/>
                    <a:ext cx="2819400" cy="492443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t="-8333" b="-4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3013" y="2027166"/>
                <a:ext cx="2077375" cy="1810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5111" y="2306312"/>
                <a:ext cx="1461687" cy="14648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" name="Right Brace 4"/>
            <p:cNvSpPr/>
            <p:nvPr/>
          </p:nvSpPr>
          <p:spPr>
            <a:xfrm rot="6133440">
              <a:off x="5477495" y="2289374"/>
              <a:ext cx="190727" cy="1803186"/>
            </a:xfrm>
            <a:prstGeom prst="rightBrace">
              <a:avLst>
                <a:gd name="adj1" fmla="val 63888"/>
                <a:gd name="adj2" fmla="val 692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 rot="2844770" flipH="1">
              <a:off x="4950347" y="1792999"/>
              <a:ext cx="150441" cy="1093827"/>
            </a:xfrm>
            <a:prstGeom prst="rightBrace">
              <a:avLst>
                <a:gd name="adj1" fmla="val 63888"/>
                <a:gd name="adj2" fmla="val 5072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679412" y="1983595"/>
                  <a:ext cx="36933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412" y="1983596"/>
                  <a:ext cx="368178" cy="369332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005961" y="3105634"/>
                  <a:ext cx="372986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961" y="3105634"/>
                  <a:ext cx="368178" cy="369332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ight Brace 25"/>
            <p:cNvSpPr/>
            <p:nvPr/>
          </p:nvSpPr>
          <p:spPr>
            <a:xfrm rot="5400000" flipH="1">
              <a:off x="7647077" y="850304"/>
              <a:ext cx="114300" cy="1461687"/>
            </a:xfrm>
            <a:prstGeom prst="rightBrace">
              <a:avLst>
                <a:gd name="adj1" fmla="val 63888"/>
                <a:gd name="adj2" fmla="val 501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/>
            <p:cNvSpPr/>
            <p:nvPr/>
          </p:nvSpPr>
          <p:spPr>
            <a:xfrm rot="10800000" flipH="1">
              <a:off x="8511161" y="1699834"/>
              <a:ext cx="114299" cy="1461687"/>
            </a:xfrm>
            <a:prstGeom prst="rightBrace">
              <a:avLst>
                <a:gd name="adj1" fmla="val 63888"/>
                <a:gd name="adj2" fmla="val 5017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581900" y="2246011"/>
                  <a:ext cx="369332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1900" y="2246012"/>
                  <a:ext cx="368178" cy="369332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516948" y="1200634"/>
                  <a:ext cx="372986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948" y="1200634"/>
                  <a:ext cx="368178" cy="369332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50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vliKU3m3X5RRyAxxgLvCJ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yblfqltkd8Zh3s1Rv5h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I7EsvbLjbBcvZThl3HVu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zIx6wZvSSU0sJ9vx8QQ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DuwUrWZabLssyWUpEMOj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vwa7Pwz4E1Vu52zCyySI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0gAzCIb4f0mlZ0Kj6tA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x4RSP2dfrZygwTwgTQT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7J3zReso8C7zJwHKT9QZ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MIuRNQzKdwDCX7PfaZN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8W90y9WJKMlJXk50rBOo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V7zAVEYQbxwQAxHNhqN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UMeDX8B1H5AFHSnaLo4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gdaua9ycdswx01qYeiK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d6JxiEjoAVP4QlpquOiZ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3k2xGmjcuISgtZ4KCQUSO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IVa4yNOVABtaMH0Ch0c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OnmlFRYo7vbIkBvhKoGN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ZPi3CeCSCLoM6MId8WXc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Z3mo60fOppD9nx3BfJM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TWolHRvxGUatgy1MokI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GU2e1SnlVAl2zUaqreP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GPYDuKTC1cn4sP5YSFl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1HUpI7uOE5hwvi4mdfZ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FkNAHDC239JaItBhpkt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uWhReL8VWiiMOhI41M7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NVjMTvs63juecY8QSJG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JuND8dcccfc8myrRC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iz4KWbToxO9OGAh5SjS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ZPLiqR3fhJfqVJTb2j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3kFXaLK9YpR1B5VbTsx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5q9mmY8QwjBxWv5kg6j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opjEXZ9QgcScefONpL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p38q5ybrasyL2J2I08G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FKgQwtHy5brP0gvxTAE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XSpjt96aoF6Cq6tEpl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Etc4KGKSrcv0oo9f2IK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cJMdte61dnf5MDrI0N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kZS6nEyW5p2h90lYthD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8imCA0JOaD4RJU65Ax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cODC6Kwwzo42mJN01XV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D48B3mb2N5aFVuJZugc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0Pnaj4zz9LmkazuvGak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SHNjh1tF9jhp3jeT37t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jBj9vZz2X4D2WFnZMx6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3LwagN6c2n1uoc08vu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OpP4Eu5ifa665PHik8T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L0myv3lW7tLgxxCkIMV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1shaZD1CnvGP0wOIh3R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I7EsvbLjbBcvZThl3HVu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zIx6wZvSSU0sJ9vx8QQ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DuwUrWZabLssyWUpEMOj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vwa7Pwz4E1Vu52zCyyS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0gAzCIb4f0mlZ0Kj6tA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x4RSP2dfrZygwTwgTQT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7J3zReso8C7zJwHKT9Q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MIuRNQzKdwDCX7PfaZN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vBQbaWF3k5Kw8sAfOE0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8W90y9WJKMlJXk50rBOo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V7zAVEYQbxwQAxHNhqN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gdaua9ycdswx01qYeiK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d6JxiEjoAVP4QlpquOi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3k2xGmjcuISgtZ4KCQUSO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IVa4yNOVABtaMH0Ch0c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OnmlFRYo7vbIkBvhKoG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ZPi3CeCSCLoM6MId8WXc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Z3mo60fOppD9nx3BfJMf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vliKU3m3X5RRyAxxgLvCJ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0vkhLm5d9QIuUddtk9C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FkNAHDC239JaItBhpkt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XSpjt96aoF6Cq6tEpl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OpP4Eu5ifa665PHik8TX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vBQbaWF3k5Kw8sAfOE0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0vkhLm5d9QIuUddtk9C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UCTCrYjeI4sK3Il3ZU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lBa6jEEYe2ZdkCK8ISR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tf3JqbKxhstTesOII0C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yblfqltkd8Zh3s1Rv5h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UMeDX8B1H5AFHSnaLo4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UCTCrYjeI4sK3Il3ZU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TWolHRvxGUatgy1MokIb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GU2e1SnlVAl2zUaqrePf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GPYDuKTC1cn4sP5YSFl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1HUpI7uOE5hwvi4mdfZk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uWhReL8VWiiMOhI41M7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NVjMTvs63juecY8QSJG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lBa6jEEYe2ZdkCK8ISR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JuND8dcccfc8myrRCt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iz4KWbToxO9OGAh5SjS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ZPLiqR3fhJfqVJTb2jN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3kFXaLK9YpR1B5VbTsx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5q9mmY8QwjBxWv5kg6j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opjEXZ9QgcScefONpL0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p38q5ybrasyL2J2I08G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FKgQwtHy5brP0gvxTAEP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Etc4KGKSrcv0oo9f2IKC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cJMdte61dnf5MDrI0N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tf3JqbKxhstTesOII0CX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kZS6nEyW5p2h90lYthD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8imCA0JOaD4RJU65Ax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cODC6Kwwzo42mJN01XV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D48B3mb2N5aFVuJZugch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0Pnaj4zz9LmkazuvGak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SHNjh1tF9jhp3jeT37t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jBj9vZz2X4D2WFnZMx6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3LwagN6c2n1uoc08vu6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L0myv3lW7tLgxxCkIMVK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1shaZD1CnvGP0wOIh3R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roid Office">
      <a:majorFont>
        <a:latin typeface="Droid Sans"/>
        <a:ea typeface=""/>
        <a:cs typeface=""/>
      </a:majorFont>
      <a:minorFont>
        <a:latin typeface="Cambr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roid Office">
      <a:majorFont>
        <a:latin typeface="Droid Sans"/>
        <a:ea typeface=""/>
        <a:cs typeface=""/>
      </a:majorFont>
      <a:minorFont>
        <a:latin typeface="Cambr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3749</TotalTime>
  <Words>2938</Words>
  <Application>Microsoft Office PowerPoint</Application>
  <PresentationFormat>On-screen Show (16:9)</PresentationFormat>
  <Paragraphs>527</Paragraphs>
  <Slides>44</Slides>
  <Notes>40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CS123 Theme</vt:lpstr>
      <vt:lpstr>1_CS123 Theme</vt:lpstr>
      <vt:lpstr>Image Processing &amp; Antialiasing</vt:lpstr>
      <vt:lpstr>Image Processing &amp; Antialiasing</vt:lpstr>
      <vt:lpstr>Outline</vt:lpstr>
      <vt:lpstr>What does “image” mean for us?</vt:lpstr>
      <vt:lpstr>What is a channel?</vt:lpstr>
      <vt:lpstr>The alpha channel</vt:lpstr>
      <vt:lpstr>Modeling an image</vt:lpstr>
      <vt:lpstr>Pixels are not just “squares”</vt:lpstr>
      <vt:lpstr>Discrete Images vs. Continuous Images</vt:lpstr>
      <vt:lpstr>Discrete Images vs. Continuous Images</vt:lpstr>
      <vt:lpstr>The Five Stages of Image Processing</vt:lpstr>
      <vt:lpstr>Stage 1: Image Acquisition</vt:lpstr>
      <vt:lpstr>Stage 2: Preprocessing</vt:lpstr>
      <vt:lpstr>Stage 2: Preprocessing (continued)</vt:lpstr>
      <vt:lpstr>Stage 2: Preprocessing (continued)</vt:lpstr>
      <vt:lpstr>Stage 3: Mapping</vt:lpstr>
      <vt:lpstr>Stage 4: Postprocessing</vt:lpstr>
      <vt:lpstr>Stage 5: Output (Archive/Display)</vt:lpstr>
      <vt:lpstr>Outline</vt:lpstr>
      <vt:lpstr>Example 1: Edge Detection Filtering</vt:lpstr>
      <vt:lpstr>Example 1: Edge Detection Filtering (Continued)</vt:lpstr>
      <vt:lpstr>Example 2: Image Enhancement for Forensics</vt:lpstr>
      <vt:lpstr>Example 2: Image Enhancement for Forensics</vt:lpstr>
      <vt:lpstr>Example 2: Image Enhancement for Forensics</vt:lpstr>
      <vt:lpstr>Example 2: Image Enhancement for Forensics</vt:lpstr>
      <vt:lpstr>Example 2: Image Enhancement for Forensics</vt:lpstr>
      <vt:lpstr>Multipart Composition</vt:lpstr>
      <vt:lpstr>Famous Faked Photos</vt:lpstr>
      <vt:lpstr>Example image composition (1/5)</vt:lpstr>
      <vt:lpstr>Example image composition (2/5)</vt:lpstr>
      <vt:lpstr>Example image composition (3/5)</vt:lpstr>
      <vt:lpstr>Example image composition (4/5)</vt:lpstr>
      <vt:lpstr>Example image composition (5/5)</vt:lpstr>
      <vt:lpstr>Image Composition – Frankenface</vt:lpstr>
      <vt:lpstr>Image Composition – Frankenface</vt:lpstr>
      <vt:lpstr>Computer Vision (1/2)</vt:lpstr>
      <vt:lpstr>Computer Vision (2/2)</vt:lpstr>
      <vt:lpstr>Example: Virtual Air Guitar</vt:lpstr>
      <vt:lpstr>Demo: Virtual Air Guitar</vt:lpstr>
      <vt:lpstr>Microsoft Kinect</vt:lpstr>
      <vt:lpstr>3D Image Processing: (1/3)</vt:lpstr>
      <vt:lpstr>3D Image Processing: (2/3)</vt:lpstr>
      <vt:lpstr>3D Image Processing: (3/3)</vt:lpstr>
      <vt:lpstr>Outline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1</dc:title>
  <dc:creator>ben@herila.net;Evan</dc:creator>
  <cp:lastModifiedBy>Dave</cp:lastModifiedBy>
  <cp:revision>577</cp:revision>
  <cp:lastPrinted>2010-09-13T20:16:28Z</cp:lastPrinted>
  <dcterms:created xsi:type="dcterms:W3CDTF">2010-07-02T04:11:16Z</dcterms:created>
  <dcterms:modified xsi:type="dcterms:W3CDTF">2012-09-18T14:22:34Z</dcterms:modified>
</cp:coreProperties>
</file>